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4" r:id="rId6"/>
    <p:sldId id="340" r:id="rId7"/>
    <p:sldId id="262" r:id="rId8"/>
    <p:sldId id="318" r:id="rId9"/>
    <p:sldId id="317" r:id="rId10"/>
    <p:sldId id="319" r:id="rId11"/>
    <p:sldId id="316" r:id="rId12"/>
    <p:sldId id="277" r:id="rId13"/>
    <p:sldId id="269" r:id="rId14"/>
    <p:sldId id="278" r:id="rId15"/>
    <p:sldId id="285" r:id="rId16"/>
    <p:sldId id="286" r:id="rId17"/>
    <p:sldId id="287" r:id="rId18"/>
    <p:sldId id="288" r:id="rId19"/>
    <p:sldId id="283" r:id="rId20"/>
    <p:sldId id="270" r:id="rId21"/>
    <p:sldId id="259" r:id="rId22"/>
    <p:sldId id="271" r:id="rId23"/>
    <p:sldId id="265" r:id="rId24"/>
    <p:sldId id="266" r:id="rId25"/>
    <p:sldId id="268" r:id="rId26"/>
    <p:sldId id="292" r:id="rId27"/>
    <p:sldId id="291" r:id="rId28"/>
    <p:sldId id="293" r:id="rId29"/>
    <p:sldId id="290" r:id="rId30"/>
    <p:sldId id="295" r:id="rId31"/>
    <p:sldId id="299" r:id="rId32"/>
    <p:sldId id="297" r:id="rId33"/>
    <p:sldId id="298" r:id="rId34"/>
    <p:sldId id="300" r:id="rId35"/>
    <p:sldId id="301" r:id="rId36"/>
    <p:sldId id="312" r:id="rId37"/>
    <p:sldId id="336" r:id="rId38"/>
    <p:sldId id="327" r:id="rId39"/>
    <p:sldId id="325" r:id="rId40"/>
    <p:sldId id="326" r:id="rId41"/>
    <p:sldId id="313" r:id="rId42"/>
    <p:sldId id="328" r:id="rId43"/>
    <p:sldId id="329" r:id="rId44"/>
    <p:sldId id="330" r:id="rId45"/>
    <p:sldId id="331" r:id="rId46"/>
    <p:sldId id="332" r:id="rId47"/>
    <p:sldId id="333" r:id="rId48"/>
    <p:sldId id="324" r:id="rId49"/>
    <p:sldId id="334" r:id="rId50"/>
    <p:sldId id="320" r:id="rId51"/>
    <p:sldId id="335" r:id="rId52"/>
    <p:sldId id="322" r:id="rId53"/>
    <p:sldId id="323" r:id="rId54"/>
    <p:sldId id="321" r:id="rId55"/>
    <p:sldId id="303" r:id="rId56"/>
    <p:sldId id="337" r:id="rId57"/>
    <p:sldId id="338" r:id="rId58"/>
    <p:sldId id="341" r:id="rId59"/>
    <p:sldId id="302" r:id="rId60"/>
    <p:sldId id="304" r:id="rId61"/>
    <p:sldId id="305" r:id="rId62"/>
    <p:sldId id="306" r:id="rId63"/>
    <p:sldId id="307" r:id="rId64"/>
    <p:sldId id="308" r:id="rId65"/>
    <p:sldId id="309" r:id="rId66"/>
    <p:sldId id="310" r:id="rId67"/>
    <p:sldId id="311" r:id="rId6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EAD5909-6276-92AA-CFA7-2F32C9CD5629}" v="942" dt="2025-05-18T16:39:08.520"/>
    <p1510:client id="{6059D87B-C45F-33D9-6810-AB5852F753DC}" v="1434" dt="2025-05-19T18:06:38.151"/>
    <p1510:client id="{8EDCE8E4-F838-C70C-A20A-FBA3A1E0E5A3}" v="224" dt="2025-05-20T09:14:18.228"/>
    <p1510:client id="{927722D0-FE0E-C2FC-A350-3C748909C24A}" v="115" dt="2025-05-19T18:18:38.271"/>
    <p1510:client id="{CD5F5970-47AF-F014-AD1D-C43761618B8D}" v="127" dt="2025-05-20T16:16:14.588"/>
    <p1510:client id="{DCEB2490-4EDA-6B3E-FD90-4BC698BED27C}" v="4251" dt="2025-05-20T15:37:27.818"/>
    <p1510:client id="{F2371A75-D24A-E621-5489-A9BEE9D10693}" v="1179" dt="2025-05-18T18:59:52.8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4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372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15450 9309 16383 0 0,'9158'0'0'0'0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373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25824 10739 16383 0 0,'3487'-6559'0'0'0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37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15593 9894 16383 0 0,'13378'0'0'0'0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388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16269 9026 16383 0 0,'8625'9'0'0'0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389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26647 9324 16383 0 0,'8701'-4122'0'0'0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390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15387 9067 16383 0 0,'13637'5867'0'0'0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5.794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16945 9302 16383 0 0,'19148'27'0'0'0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5-05-19T14:55:39.841"/>
    </inkml:context>
    <inkml:brush xml:id="br0">
      <inkml:brushProperty name="width" value="0.2" units="cm"/>
      <inkml:brushProperty name="height" value="0.2" units="cm"/>
      <inkml:brushProperty name="color" value="#008C3A"/>
    </inkml:brush>
  </inkml:definitions>
  <inkml:trace contextRef="#ctx0" brushRef="#br0">18533 12742 16383 0 0,'12325'6451'0'0'0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88191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418632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5096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81744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700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79029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52394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06586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2375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04498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3603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771E8B-6CA5-40B2-8038-0E112F3DAC1C}" type="datetimeFigureOut">
              <a:rPr lang="es-ES" smtClean="0"/>
              <a:t>20/05/2025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F1556C4-DFC3-4611-A7CC-780699185E26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31189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customXml" Target="../ink/ink2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customXml" Target="../ink/ink5.xml"/><Relationship Id="rId4" Type="http://schemas.openxmlformats.org/officeDocument/2006/relationships/image" Target="../media/image9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e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sweetalert2.github.io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/>
              <a:t>Wikicine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Luis G. Contreras </a:t>
            </a:r>
            <a:r>
              <a:rPr lang="es-ES" dirty="0" err="1"/>
              <a:t>Contreras</a:t>
            </a: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F1695-7EA7-47B2-791F-ED3A31FC4B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C0694581-0C83-AD06-16E4-01390F146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ES" dirty="0"/>
              <a:t>DISEÑOS: </a:t>
            </a:r>
            <a:r>
              <a:rPr lang="es-ES" dirty="0">
                <a:solidFill>
                  <a:schemeClr val="accent4"/>
                </a:solidFill>
              </a:rPr>
              <a:t>Identidad Grafica</a:t>
            </a:r>
          </a:p>
        </p:txBody>
      </p:sp>
      <p:pic>
        <p:nvPicPr>
          <p:cNvPr id="9" name="Imagen 8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D99AF622-884E-79C2-DEC2-13377595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6529" y="-1"/>
            <a:ext cx="3425138" cy="2635023"/>
          </a:xfrm>
          <a:prstGeom prst="rect">
            <a:avLst/>
          </a:prstGeom>
        </p:spPr>
      </p:pic>
      <p:sp>
        <p:nvSpPr>
          <p:cNvPr id="11" name="Marcador de contenido 2">
            <a:extLst>
              <a:ext uri="{FF2B5EF4-FFF2-40B4-BE49-F238E27FC236}">
                <a16:creationId xmlns:a16="http://schemas.microsoft.com/office/drawing/2014/main" id="{5E34B510-D12E-6618-1CB0-368DEA5A2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582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Directrices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(flexibles)</a:t>
            </a:r>
            <a:r>
              <a:rPr lang="es-ES" b="1" dirty="0">
                <a:ea typeface="+mn-lt"/>
                <a:cs typeface="+mn-lt"/>
              </a:rPr>
              <a:t> colores:</a:t>
            </a:r>
          </a:p>
          <a:p>
            <a:pPr>
              <a:buFont typeface="Arial"/>
            </a:pPr>
            <a:r>
              <a:rPr lang="es-ES" b="1" dirty="0">
                <a:ea typeface="+mn-lt"/>
                <a:cs typeface="+mn-lt"/>
              </a:rPr>
              <a:t>Principal: </a:t>
            </a:r>
            <a:r>
              <a:rPr lang="es-ES" dirty="0">
                <a:ea typeface="+mn-lt"/>
                <a:cs typeface="+mn-lt"/>
              </a:rPr>
              <a:t>Dorado</a:t>
            </a:r>
            <a:r>
              <a:rPr lang="es-ES" b="1" dirty="0">
                <a:ea typeface="+mn-lt"/>
                <a:cs typeface="+mn-lt"/>
              </a:rPr>
              <a:t>[#FFD700]</a:t>
            </a:r>
            <a:r>
              <a:rPr lang="es-ES" dirty="0">
                <a:ea typeface="+mn-lt"/>
                <a:cs typeface="+mn-lt"/>
              </a:rPr>
              <a:t> es el mas usado</a:t>
            </a:r>
            <a:endParaRPr lang="en-US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s-ES" b="1" dirty="0" err="1">
                <a:ea typeface="+mn-lt"/>
                <a:cs typeface="+mn-lt"/>
              </a:rPr>
              <a:t>Enfasis</a:t>
            </a:r>
            <a:r>
              <a:rPr lang="es-ES" b="1" dirty="0">
                <a:ea typeface="+mn-lt"/>
                <a:cs typeface="+mn-lt"/>
              </a:rPr>
              <a:t>: </a:t>
            </a:r>
            <a:r>
              <a:rPr lang="es-ES" dirty="0">
                <a:ea typeface="+mn-lt"/>
                <a:cs typeface="+mn-lt"/>
              </a:rPr>
              <a:t>Amarillos y dorados</a:t>
            </a:r>
          </a:p>
          <a:p>
            <a:pPr>
              <a:buFont typeface="Arial"/>
            </a:pPr>
            <a:r>
              <a:rPr lang="es-ES" b="1" dirty="0">
                <a:ea typeface="+mn-lt"/>
                <a:cs typeface="+mn-lt"/>
              </a:rPr>
              <a:t>Auxiliares: </a:t>
            </a:r>
            <a:r>
              <a:rPr lang="es-ES" dirty="0">
                <a:ea typeface="+mn-lt"/>
                <a:cs typeface="+mn-lt"/>
              </a:rPr>
              <a:t>Blancos, gris claro, azul y verde</a:t>
            </a:r>
            <a:endParaRPr lang="es-ES" b="1"/>
          </a:p>
          <a:p>
            <a:pPr>
              <a:buFont typeface="Arial"/>
            </a:pPr>
            <a:r>
              <a:rPr lang="es-ES" b="1" dirty="0"/>
              <a:t>Botones:</a:t>
            </a:r>
            <a:r>
              <a:rPr lang="es-ES" dirty="0"/>
              <a:t> Amarillos , verde, azul y gris claro</a:t>
            </a:r>
          </a:p>
          <a:p>
            <a:pPr>
              <a:buFont typeface="Arial"/>
            </a:pPr>
            <a:r>
              <a:rPr lang="es-ES" b="1" dirty="0"/>
              <a:t>Modales:</a:t>
            </a:r>
            <a:r>
              <a:rPr lang="es-ES" dirty="0"/>
              <a:t> Gris oscuro, verde y azul.</a:t>
            </a:r>
          </a:p>
          <a:p>
            <a:r>
              <a:rPr lang="es-ES" b="1" dirty="0"/>
              <a:t>Textos y fondos: </a:t>
            </a:r>
            <a:r>
              <a:rPr lang="es-ES" dirty="0"/>
              <a:t>Gris oscuro y blancos</a:t>
            </a:r>
          </a:p>
        </p:txBody>
      </p:sp>
    </p:spTree>
    <p:extLst>
      <p:ext uri="{BB962C8B-B14F-4D97-AF65-F5344CB8AC3E}">
        <p14:creationId xmlns:p14="http://schemas.microsoft.com/office/powerpoint/2010/main" val="3123947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E62C-A353-D22E-20AB-04385BC00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7C8C0-451E-4B29-308B-8D108895F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r>
              <a:rPr lang="es-ES" dirty="0">
                <a:solidFill>
                  <a:schemeClr val="accent4"/>
                </a:solidFill>
              </a:rPr>
              <a:t>PASTILLAS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FEFADF6-040B-0A90-D06F-F063EC6BCC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72693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Conjunto </a:t>
            </a:r>
            <a:r>
              <a:rPr lang="es-ES" dirty="0"/>
              <a:t>de elementos HTML</a:t>
            </a:r>
          </a:p>
          <a:p>
            <a:r>
              <a:rPr lang="es-ES" dirty="0"/>
              <a:t>Proporcionan </a:t>
            </a:r>
            <a:r>
              <a:rPr lang="es-ES" err="1"/>
              <a:t>informacion</a:t>
            </a:r>
            <a:r>
              <a:rPr lang="es-ES" dirty="0"/>
              <a:t> </a:t>
            </a:r>
            <a:r>
              <a:rPr lang="es-ES" b="1" err="1"/>
              <a:t>basica</a:t>
            </a:r>
            <a:r>
              <a:rPr lang="es-ES" b="1" dirty="0"/>
              <a:t> </a:t>
            </a:r>
            <a:r>
              <a:rPr lang="es-ES" dirty="0"/>
              <a:t>de la </a:t>
            </a:r>
            <a:r>
              <a:rPr lang="es-ES" err="1"/>
              <a:t>pelicula</a:t>
            </a:r>
            <a:endParaRPr lang="es-ES"/>
          </a:p>
          <a:p>
            <a:r>
              <a:rPr lang="es-ES" b="1" dirty="0"/>
              <a:t>Link </a:t>
            </a:r>
            <a:r>
              <a:rPr lang="es-ES" dirty="0"/>
              <a:t>a una pagina con mas </a:t>
            </a:r>
            <a:r>
              <a:rPr lang="es-ES" dirty="0" err="1"/>
              <a:t>informacion</a:t>
            </a:r>
            <a:endParaRPr lang="es-ES" dirty="0"/>
          </a:p>
          <a:p>
            <a:r>
              <a:rPr lang="es-ES" dirty="0"/>
              <a:t>En la </a:t>
            </a:r>
            <a:r>
              <a:rPr lang="es-ES" b="1" dirty="0"/>
              <a:t>pagina </a:t>
            </a:r>
            <a:r>
              <a:rPr lang="es-ES" b="1" dirty="0" err="1"/>
              <a:t>pricipal</a:t>
            </a:r>
            <a:r>
              <a:rPr lang="es-ES" dirty="0"/>
              <a:t> agrupados por </a:t>
            </a:r>
            <a:r>
              <a:rPr lang="es-ES" b="1" dirty="0"/>
              <a:t>genero</a:t>
            </a:r>
          </a:p>
          <a:p>
            <a:r>
              <a:rPr lang="es-ES" b="1" dirty="0"/>
              <a:t>Plantillas</a:t>
            </a:r>
            <a:r>
              <a:rPr lang="es-ES" dirty="0"/>
              <a:t>: Se crean y rellenan de </a:t>
            </a:r>
            <a:br>
              <a:rPr lang="es-ES" dirty="0"/>
            </a:br>
            <a:r>
              <a:rPr lang="es-ES" dirty="0"/>
              <a:t>forma </a:t>
            </a:r>
            <a:r>
              <a:rPr lang="es-ES" b="1" dirty="0"/>
              <a:t>procedural</a:t>
            </a:r>
          </a:p>
          <a:p>
            <a:endParaRPr lang="es-ES" sz="24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BA1936FC-D9AD-FC13-3E23-3D1FB16CA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041" y="-470"/>
            <a:ext cx="3391252" cy="68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18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7B917B-26D4-F310-1A1B-E5A7753E5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6937D4-983A-5950-9B94-11EF76ED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r>
              <a:rPr lang="es-ES" dirty="0">
                <a:solidFill>
                  <a:schemeClr val="accent4"/>
                </a:solidFill>
              </a:rPr>
              <a:t>PASTILLAS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34B47F-FD25-0BC1-FBE0-0C28801404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/>
              <a:t>Poster</a:t>
            </a:r>
          </a:p>
          <a:p>
            <a:r>
              <a:rPr lang="es-ES" dirty="0"/>
              <a:t>Titulo</a:t>
            </a:r>
            <a:endParaRPr lang="es-ES"/>
          </a:p>
          <a:p>
            <a:r>
              <a:rPr lang="es-ES" dirty="0"/>
              <a:t>Director</a:t>
            </a:r>
          </a:p>
          <a:p>
            <a:r>
              <a:rPr lang="es-ES" err="1"/>
              <a:t>Puntuacion</a:t>
            </a:r>
            <a:endParaRPr lang="es-ES"/>
          </a:p>
          <a:p>
            <a:r>
              <a:rPr lang="es-ES" dirty="0"/>
              <a:t>Borde superior redondeado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3F633E-B809-B097-1129-82DD30670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2871" y="-2234"/>
            <a:ext cx="3203222" cy="6862468"/>
          </a:xfrm>
          <a:prstGeom prst="rect">
            <a:avLst/>
          </a:prstGeom>
        </p:spPr>
      </p:pic>
      <p:pic>
        <p:nvPicPr>
          <p:cNvPr id="8" name="Imagen 7" descr="Imagen que contiene vistiendo, hombre, par, cubierto&#10;&#10;El contenido generado por IA puede ser incorrecto.">
            <a:extLst>
              <a:ext uri="{FF2B5EF4-FFF2-40B4-BE49-F238E27FC236}">
                <a16:creationId xmlns:a16="http://schemas.microsoft.com/office/drawing/2014/main" id="{4D288C57-5018-7A93-56EC-CD3700354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59" y="4877274"/>
            <a:ext cx="8203259" cy="19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74830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01561B-DBDA-386C-31E4-6F567F0F41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FE8253-127C-D5D2-559B-8EA38AF81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</a:p>
        </p:txBody>
      </p:sp>
      <p:pic>
        <p:nvPicPr>
          <p:cNvPr id="9" name="Imagen 8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D554D7D-28C2-097F-2D94-22B8E4868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54" y="0"/>
            <a:ext cx="451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203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25897-510E-F70C-D990-B3B677C94A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DA9685-B9D3-3F72-2DA9-3A644D5C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DECD7EC-60EE-C66F-2701-B131DAE24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  <a:buChar char="•"/>
            </a:pPr>
            <a:r>
              <a:rPr lang="es-ES" b="1" dirty="0"/>
              <a:t>5 </a:t>
            </a:r>
            <a:r>
              <a:rPr lang="es-ES" dirty="0"/>
              <a:t>elementos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Titulo</a:t>
            </a:r>
            <a:endParaRPr lang="en-U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Poster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Sinopsis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Datos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err="1"/>
              <a:t>Trailer</a:t>
            </a:r>
            <a:endParaRPr lang="es-ES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b="1" dirty="0" err="1">
                <a:solidFill>
                  <a:srgbClr val="FFC000"/>
                </a:solidFill>
              </a:rPr>
              <a:t>Boton</a:t>
            </a:r>
            <a:r>
              <a:rPr lang="es-ES" b="1" dirty="0">
                <a:solidFill>
                  <a:srgbClr val="FFC000"/>
                </a:solidFill>
              </a:rPr>
              <a:t> de puntuar</a:t>
            </a:r>
            <a:r>
              <a:rPr lang="es-ES" sz="2800" b="1" dirty="0">
                <a:solidFill>
                  <a:srgbClr val="FFC000"/>
                </a:solidFill>
              </a:rPr>
              <a:t>*</a:t>
            </a:r>
          </a:p>
          <a:p>
            <a:pPr>
              <a:buFont typeface="Arial,Sans-Serif" panose="020B0604020202020204" pitchFamily="34" charset="0"/>
              <a:buChar char="•"/>
            </a:pPr>
            <a:r>
              <a:rPr lang="es-ES" b="1" dirty="0">
                <a:solidFill>
                  <a:srgbClr val="000000"/>
                </a:solidFill>
              </a:rPr>
              <a:t>Plantilla</a:t>
            </a:r>
            <a:r>
              <a:rPr lang="es-ES" dirty="0">
                <a:solidFill>
                  <a:srgbClr val="000000"/>
                </a:solidFill>
              </a:rPr>
              <a:t>: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rgbClr val="000000"/>
                </a:solidFill>
              </a:rPr>
              <a:t>Se rellena </a:t>
            </a:r>
            <a:r>
              <a:rPr lang="es-ES" b="1" dirty="0" err="1">
                <a:solidFill>
                  <a:srgbClr val="000000"/>
                </a:solidFill>
              </a:rPr>
              <a:t>proceduralmente</a:t>
            </a:r>
            <a:endParaRPr lang="es-ES" b="1" dirty="0" err="1">
              <a:solidFill>
                <a:srgbClr val="FFC000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s-ES" b="1" dirty="0">
              <a:solidFill>
                <a:srgbClr val="FFC000"/>
              </a:solidFill>
            </a:endParaRPr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4118DD2C-2BC0-6F8E-40BA-2C04EAE2C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763" y="3535"/>
            <a:ext cx="4522900" cy="685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22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90F995-CBEE-9E27-B3CC-AF5AEF74F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F08BC3-F729-57AF-42BC-7CE63EA50C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181AA44-5154-948B-72EF-2287DC83E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  <a:buChar char="•"/>
            </a:pPr>
            <a:r>
              <a:rPr lang="es-ES" dirty="0"/>
              <a:t>Elementos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4000" dirty="0">
                <a:solidFill>
                  <a:srgbClr val="FFC000"/>
                </a:solidFill>
              </a:rPr>
              <a:t>Titulo</a:t>
            </a:r>
            <a:endParaRPr lang="en-US" sz="4000">
              <a:solidFill>
                <a:srgbClr val="FFC000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4000" dirty="0">
                <a:solidFill>
                  <a:srgbClr val="FFC000"/>
                </a:solidFill>
              </a:rPr>
              <a:t>Poster</a:t>
            </a:r>
            <a:endParaRPr lang="en-US" sz="4000" dirty="0">
              <a:solidFill>
                <a:srgbClr val="FFC000"/>
              </a:solidFill>
            </a:endParaRPr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1959B315-BF07-5058-66A4-FCACD38A7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764" y="3535"/>
            <a:ext cx="4512602" cy="68544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E5E384E3-9521-F210-42ED-B004B8EC9B9E}"/>
                  </a:ext>
                </a:extLst>
              </p14:cNvPr>
              <p14:cNvContentPartPr/>
              <p14:nvPr/>
            </p14:nvContentPartPr>
            <p14:xfrm>
              <a:off x="3213264" y="2640166"/>
              <a:ext cx="3296945" cy="89846"/>
            </p14:xfrm>
          </p:contentPart>
        </mc:Choice>
        <mc:Fallback xmlns=""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E5E384E3-9521-F210-42ED-B004B8EC9B9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267" y="-6344434"/>
                <a:ext cx="3368579" cy="179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Entrada de lápiz 7">
                <a:extLst>
                  <a:ext uri="{FF2B5EF4-FFF2-40B4-BE49-F238E27FC236}">
                    <a16:creationId xmlns:a16="http://schemas.microsoft.com/office/drawing/2014/main" id="{A5FC36EF-5E89-7FA4-E92A-A4347094499E}"/>
                  </a:ext>
                </a:extLst>
              </p14:cNvPr>
              <p14:cNvContentPartPr/>
              <p14:nvPr/>
            </p14:nvContentPartPr>
            <p14:xfrm>
              <a:off x="6510398" y="279135"/>
              <a:ext cx="1255447" cy="2361031"/>
            </p14:xfrm>
          </p:contentPart>
        </mc:Choice>
        <mc:Fallback xmlns="">
          <p:pic>
            <p:nvPicPr>
              <p:cNvPr id="8" name="Entrada de lápiz 7">
                <a:extLst>
                  <a:ext uri="{FF2B5EF4-FFF2-40B4-BE49-F238E27FC236}">
                    <a16:creationId xmlns:a16="http://schemas.microsoft.com/office/drawing/2014/main" id="{A5FC36EF-5E89-7FA4-E92A-A4347094499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74405" y="243144"/>
                <a:ext cx="1327074" cy="243265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26F8DFE1-EF18-9BD0-19F0-ACB5EB2D9B93}"/>
                  </a:ext>
                </a:extLst>
              </p14:cNvPr>
              <p14:cNvContentPartPr/>
              <p14:nvPr/>
            </p14:nvContentPartPr>
            <p14:xfrm flipV="1">
              <a:off x="3213264" y="3230431"/>
              <a:ext cx="4816035" cy="1138"/>
            </p14:xfrm>
          </p:contentPart>
        </mc:Choice>
        <mc:Fallback xmlns=""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26F8DFE1-EF18-9BD0-19F0-ACB5EB2D9B93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 flipV="1">
                <a:off x="3177627" y="3116631"/>
                <a:ext cx="4887669" cy="22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0475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D68924-34D3-4107-56AF-30F4C6EFA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93B3D4-0491-A437-20B9-8502E3DEB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359B464-EED7-7D16-E9A5-57FFFA4A7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  <a:buChar char="•"/>
            </a:pPr>
            <a:r>
              <a:rPr lang="es-ES" dirty="0"/>
              <a:t>Elementos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4000" dirty="0">
                <a:solidFill>
                  <a:srgbClr val="FFC000"/>
                </a:solidFill>
              </a:rPr>
              <a:t>Sinopsis</a:t>
            </a:r>
            <a:endParaRPr lang="en-US" sz="4000" dirty="0">
              <a:solidFill>
                <a:srgbClr val="FFC000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s-ES" sz="2800" b="1" dirty="0">
              <a:solidFill>
                <a:srgbClr val="FFC000"/>
              </a:solidFill>
            </a:endParaRPr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BEB53237-4114-4BB2-0C7E-6DF8D220B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439" y="363940"/>
            <a:ext cx="4275765" cy="6494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8F8AEDE3-8359-0AB2-C73F-A67CA7A86269}"/>
                  </a:ext>
                </a:extLst>
              </p14:cNvPr>
              <p14:cNvContentPartPr/>
              <p14:nvPr/>
            </p14:nvContentPartPr>
            <p14:xfrm flipV="1">
              <a:off x="3736429" y="2659303"/>
              <a:ext cx="3104861" cy="12511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8F8AEDE3-8359-0AB2-C73F-A67CA7A8626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flipV="1">
                <a:off x="3700435" y="2520292"/>
                <a:ext cx="3176489" cy="2891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FBF6A90E-52B0-87B9-E1FC-476933272EC9}"/>
                  </a:ext>
                </a:extLst>
              </p14:cNvPr>
              <p14:cNvContentPartPr/>
              <p14:nvPr/>
            </p14:nvContentPartPr>
            <p14:xfrm>
              <a:off x="6841295" y="1190523"/>
              <a:ext cx="3132452" cy="1483762"/>
            </p14:xfrm>
          </p:contentPart>
        </mc:Choice>
        <mc:Fallback xmlns=""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FBF6A90E-52B0-87B9-E1FC-476933272E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05658" y="1154536"/>
                <a:ext cx="3204086" cy="15553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76349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DAA9-CE7B-5215-825C-3D17C5632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E6D7E9-003E-EED4-77CF-301CB9B55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F70385-0C34-AAF2-FAE5-830AF053E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  <a:buChar char="•"/>
            </a:pPr>
            <a:r>
              <a:rPr lang="es-ES" dirty="0"/>
              <a:t>Elementos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4000" dirty="0" err="1">
                <a:solidFill>
                  <a:srgbClr val="FFC000"/>
                </a:solidFill>
              </a:rPr>
              <a:t>Trailer</a:t>
            </a:r>
            <a:endParaRPr lang="en-US" sz="4000" dirty="0">
              <a:solidFill>
                <a:srgbClr val="FFC000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endParaRPr lang="es-ES" sz="2800" b="1" dirty="0">
              <a:solidFill>
                <a:srgbClr val="FFC000"/>
              </a:solidFill>
            </a:endParaRPr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03D30E88-63CE-B8C9-F54B-7CC7DB6A1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439" y="363940"/>
            <a:ext cx="4275765" cy="6494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1DA0EFDB-3CD2-4AED-DB31-E74A7E097326}"/>
                  </a:ext>
                </a:extLst>
              </p14:cNvPr>
              <p14:cNvContentPartPr/>
              <p14:nvPr/>
            </p14:nvContentPartPr>
            <p14:xfrm>
              <a:off x="3179146" y="2719777"/>
              <a:ext cx="4909352" cy="2112251"/>
            </p14:xfrm>
          </p:contentPart>
        </mc:Choice>
        <mc:Fallback xmlns=""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1DA0EFDB-3CD2-4AED-DB31-E74A7E09732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3148" y="2683781"/>
                <a:ext cx="4980987" cy="218388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364697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93B92-9723-166D-1B95-2EC1BD292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430077-1F79-CC72-EC85-CD7562A2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4902E3-7DDE-4F0A-3B57-A62AB6C160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  <a:buChar char="•"/>
            </a:pPr>
            <a:r>
              <a:rPr lang="es-ES" dirty="0"/>
              <a:t>Elementos</a:t>
            </a:r>
            <a:endParaRPr lang="en-US" dirty="0"/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sz="4000" dirty="0">
                <a:solidFill>
                  <a:srgbClr val="FFC000"/>
                </a:solidFill>
              </a:rPr>
              <a:t>Datos</a:t>
            </a:r>
          </a:p>
          <a:p>
            <a:pPr lvl="1">
              <a:buFont typeface="Courier New,monospace" panose="020B0604020202020204" pitchFamily="34" charset="0"/>
              <a:buChar char="o"/>
            </a:pPr>
            <a:endParaRPr lang="es-ES" sz="2800" b="1" dirty="0">
              <a:solidFill>
                <a:srgbClr val="FFC000"/>
              </a:solidFill>
            </a:endParaRPr>
          </a:p>
        </p:txBody>
      </p:sp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1C4244D-DE4D-09F3-286B-9BF34B030F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439" y="363940"/>
            <a:ext cx="4275765" cy="64940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5" name="Entrada de lápiz 14">
                <a:extLst>
                  <a:ext uri="{FF2B5EF4-FFF2-40B4-BE49-F238E27FC236}">
                    <a16:creationId xmlns:a16="http://schemas.microsoft.com/office/drawing/2014/main" id="{E1ABD74D-32D6-E300-F0DA-CA205D8FFF35}"/>
                  </a:ext>
                </a:extLst>
              </p14:cNvPr>
              <p14:cNvContentPartPr/>
              <p14:nvPr/>
            </p14:nvContentPartPr>
            <p14:xfrm>
              <a:off x="3065414" y="2606047"/>
              <a:ext cx="6893301" cy="10235"/>
            </p14:xfrm>
          </p:contentPart>
        </mc:Choice>
        <mc:Fallback xmlns="">
          <p:pic>
            <p:nvPicPr>
              <p:cNvPr id="15" name="Entrada de lápiz 14">
                <a:extLst>
                  <a:ext uri="{FF2B5EF4-FFF2-40B4-BE49-F238E27FC236}">
                    <a16:creationId xmlns:a16="http://schemas.microsoft.com/office/drawing/2014/main" id="{E1ABD74D-32D6-E300-F0DA-CA205D8FFF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29416" y="2569493"/>
                <a:ext cx="6964937" cy="8297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2519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8DFF1-CC4E-67B8-026B-3F73576D8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79CDBA-8BBD-5284-44F5-2800EAA78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 err="1">
                <a:solidFill>
                  <a:schemeClr val="accent4"/>
                </a:solidFill>
              </a:rPr>
              <a:t>Pelicula</a:t>
            </a:r>
            <a:r>
              <a:rPr lang="es-ES" dirty="0">
                <a:solidFill>
                  <a:schemeClr val="accent4"/>
                </a:solidFill>
              </a:rPr>
              <a:t> seleccionada</a:t>
            </a:r>
            <a:endParaRPr lang="es-ES">
              <a:solidFill>
                <a:schemeClr val="accent4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F0ABECD-B27B-20C8-80F0-364FB21CCB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buFont typeface="Arial,Sans-Serif" panose="020B0604020202020204" pitchFamily="34" charset="0"/>
            </a:pPr>
            <a:r>
              <a:rPr lang="es-ES" dirty="0"/>
              <a:t>Elementos: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Datos: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s-ES" sz="4400" err="1"/>
              <a:t>Direccion</a:t>
            </a:r>
            <a:endParaRPr lang="es-ES" sz="4400" dirty="0"/>
          </a:p>
          <a:p>
            <a:pPr lvl="2">
              <a:buFont typeface="Wingdings" panose="020B0604020202020204" pitchFamily="34" charset="0"/>
              <a:buChar char="§"/>
            </a:pPr>
            <a:r>
              <a:rPr lang="es-ES" sz="4400" dirty="0"/>
              <a:t>Reparto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s-ES" sz="4400" dirty="0"/>
              <a:t>Guion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s-ES" sz="4400" dirty="0"/>
              <a:t>Genero</a:t>
            </a:r>
          </a:p>
          <a:p>
            <a:pPr lvl="2">
              <a:buFont typeface="Wingdings" panose="020B0604020202020204" pitchFamily="34" charset="0"/>
              <a:buChar char="§"/>
            </a:pPr>
            <a:r>
              <a:rPr lang="es-ES" sz="4400" err="1"/>
              <a:t>Puntuacion</a:t>
            </a:r>
            <a:endParaRPr lang="es-ES" sz="4400" dirty="0"/>
          </a:p>
          <a:p>
            <a:pPr lvl="1">
              <a:buFont typeface="Courier New,monospace" panose="020B0604020202020204" pitchFamily="34" charset="0"/>
              <a:buChar char="o"/>
            </a:pPr>
            <a:endParaRPr lang="es-ES" dirty="0"/>
          </a:p>
        </p:txBody>
      </p:sp>
      <p:pic>
        <p:nvPicPr>
          <p:cNvPr id="5" name="Imagen 4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C40C44A2-B5EB-FA03-74CA-3C6D2E64E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468" y="5391"/>
            <a:ext cx="4693668" cy="686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76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Logotipo&#10;&#10;El contenido generado por IA puede ser incorrecto.">
            <a:extLst>
              <a:ext uri="{FF2B5EF4-FFF2-40B4-BE49-F238E27FC236}">
                <a16:creationId xmlns:a16="http://schemas.microsoft.com/office/drawing/2014/main" id="{25476942-D74A-F24C-7624-74E2C2ACD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50575" y="-75480"/>
            <a:ext cx="12846169" cy="769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4581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56BD5-FD32-1C2A-1C1D-F3C73AC02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AF781-1FAA-9936-12E7-870212540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600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C6DFC5-658C-B02A-5347-B4F6E8500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4622B8-B9F2-46B6-B9A2-1E90D99ED1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3200" dirty="0">
                <a:solidFill>
                  <a:srgbClr val="00B0F0"/>
                </a:solidFill>
              </a:rPr>
              <a:t>Usuario </a:t>
            </a:r>
            <a:r>
              <a:rPr lang="es-ES" sz="3200" b="1" dirty="0">
                <a:solidFill>
                  <a:srgbClr val="00B0F0"/>
                </a:solidFill>
              </a:rPr>
              <a:t>No registrado</a:t>
            </a:r>
            <a:r>
              <a:rPr lang="es-ES" sz="3200" dirty="0">
                <a:solidFill>
                  <a:srgbClr val="00B0F0"/>
                </a:solidFill>
              </a:rPr>
              <a:t>:</a:t>
            </a:r>
            <a:endParaRPr lang="en-US" sz="3200" dirty="0">
              <a:solidFill>
                <a:srgbClr val="00B0F0"/>
              </a:solidFill>
            </a:endParaRP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Puede navegar por las paginas y acceder a la </a:t>
            </a:r>
            <a:r>
              <a:rPr lang="es-ES" dirty="0" err="1"/>
              <a:t>informacion</a:t>
            </a:r>
            <a:r>
              <a:rPr lang="es-ES" dirty="0"/>
              <a:t> de las </a:t>
            </a:r>
            <a:r>
              <a:rPr lang="es-ES" dirty="0" err="1"/>
              <a:t>pelicula</a:t>
            </a:r>
            <a:r>
              <a:rPr lang="es-ES" dirty="0"/>
              <a:t>.</a:t>
            </a:r>
          </a:p>
          <a:p>
            <a:pPr lvl="1">
              <a:buFont typeface="Courier New,monospace" panose="020B0604020202020204" pitchFamily="34" charset="0"/>
              <a:buChar char="o"/>
            </a:pPr>
            <a:r>
              <a:rPr lang="es-ES" dirty="0"/>
              <a:t>A </a:t>
            </a:r>
            <a:r>
              <a:rPr lang="es-ES" dirty="0" err="1"/>
              <a:t>traves</a:t>
            </a:r>
            <a:r>
              <a:rPr lang="es-ES" dirty="0"/>
              <a:t> de</a:t>
            </a:r>
            <a:r>
              <a:rPr lang="es-ES" b="1" dirty="0"/>
              <a:t> pastillas</a:t>
            </a:r>
          </a:p>
          <a:p>
            <a:r>
              <a:rPr lang="es-ES" sz="3200" dirty="0">
                <a:solidFill>
                  <a:srgbClr val="00B0F0"/>
                </a:solidFill>
              </a:rPr>
              <a:t>Usuario </a:t>
            </a:r>
            <a:r>
              <a:rPr lang="es-ES" sz="3200" b="1" dirty="0">
                <a:solidFill>
                  <a:srgbClr val="00B0F0"/>
                </a:solidFill>
              </a:rPr>
              <a:t>Registrado</a:t>
            </a:r>
            <a:r>
              <a:rPr lang="es-ES" sz="3200" dirty="0">
                <a:solidFill>
                  <a:srgbClr val="00B0F0"/>
                </a:solidFill>
              </a:rPr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/>
              <a:t>Puede </a:t>
            </a:r>
            <a:r>
              <a:rPr lang="es-ES" b="1" dirty="0"/>
              <a:t>puntuar</a:t>
            </a:r>
            <a:r>
              <a:rPr lang="es-ES" dirty="0"/>
              <a:t> </a:t>
            </a:r>
            <a:r>
              <a:rPr lang="es-ES" dirty="0" err="1"/>
              <a:t>peliculas</a:t>
            </a:r>
            <a:endParaRPr lang="es-E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/>
              <a:t>Puede </a:t>
            </a:r>
            <a:r>
              <a:rPr lang="es-ES" b="1" dirty="0">
                <a:solidFill>
                  <a:srgbClr val="000000"/>
                </a:solidFill>
              </a:rPr>
              <a:t>añadir </a:t>
            </a:r>
            <a:r>
              <a:rPr lang="es-ES" err="1"/>
              <a:t>peliculas</a:t>
            </a:r>
            <a:endParaRPr lang="es-ES"/>
          </a:p>
          <a:p>
            <a:pPr lvl="1">
              <a:buFont typeface="Courier New" panose="020B0604020202020204" pitchFamily="34" charset="0"/>
              <a:buChar char="o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61625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BF2938-2246-D470-67CD-160E86E93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75E328-376A-E81E-3BF0-6DB46D646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SESIONES: </a:t>
            </a:r>
            <a:r>
              <a:rPr lang="es-ES" dirty="0">
                <a:solidFill>
                  <a:schemeClr val="accent4"/>
                </a:solidFill>
              </a:rPr>
              <a:t>No 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9BB8B26-E63A-4734-D5CB-69D223028E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/>
              <a:t>Puede navegar por las paginas  como la "</a:t>
            </a:r>
            <a:r>
              <a:rPr lang="es-ES" sz="2400" b="1" dirty="0"/>
              <a:t>pagina principal</a:t>
            </a:r>
            <a:r>
              <a:rPr lang="es-ES" sz="2400" dirty="0"/>
              <a:t>".</a:t>
            </a:r>
          </a:p>
          <a:p>
            <a:endParaRPr lang="es-ES" sz="2400" dirty="0"/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BA7EF535-FE33-30A9-730A-1F7789DF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280" y="2402008"/>
            <a:ext cx="6138234" cy="4138703"/>
          </a:xfrm>
          <a:prstGeom prst="rect">
            <a:avLst/>
          </a:prstGeom>
        </p:spPr>
      </p:pic>
      <p:pic>
        <p:nvPicPr>
          <p:cNvPr id="5" name="Imagen 4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92A604AE-57E3-0522-71E0-E3BC3C5D3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869" y="2401018"/>
            <a:ext cx="4522905" cy="4111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23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76A95-8B6C-A63A-CD2B-B0792F5AD8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8FFE50-0235-5107-4D8F-B5FFDE4DB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SESIONES: </a:t>
            </a:r>
            <a:r>
              <a:rPr lang="es-ES" dirty="0">
                <a:solidFill>
                  <a:schemeClr val="accent4"/>
                </a:solidFill>
              </a:rPr>
              <a:t>No 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84B59-50DD-4F49-4F00-A36ACE4ABB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/>
              <a:t>Pagina de </a:t>
            </a:r>
            <a:r>
              <a:rPr lang="es-ES" sz="2400" b="1" dirty="0"/>
              <a:t>"Sobre nosotros"</a:t>
            </a:r>
            <a:endParaRPr lang="es-ES" b="1" dirty="0"/>
          </a:p>
        </p:txBody>
      </p:sp>
      <p:pic>
        <p:nvPicPr>
          <p:cNvPr id="4" name="Imagen 3" descr="Interfaz de usuario gráfica, Texto, Sitio web&#10;&#10;El contenido generado por IA puede ser incorrecto.">
            <a:extLst>
              <a:ext uri="{FF2B5EF4-FFF2-40B4-BE49-F238E27FC236}">
                <a16:creationId xmlns:a16="http://schemas.microsoft.com/office/drawing/2014/main" id="{9CD2D975-87F1-78DF-1FA0-F50ED9983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3133995"/>
            <a:ext cx="91535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5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20AFB-0E12-3B04-DDBB-E89383103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9DB4FF-0371-48D0-783A-C25CA743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SESIONES: </a:t>
            </a:r>
            <a:r>
              <a:rPr lang="es-ES" dirty="0">
                <a:solidFill>
                  <a:schemeClr val="accent4"/>
                </a:solidFill>
              </a:rPr>
              <a:t>No 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F3EB4D-A161-F01E-F3A7-D9D53173D3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/>
              <a:t>Pagina de </a:t>
            </a:r>
            <a:r>
              <a:rPr lang="es-ES" sz="2400" b="1" dirty="0"/>
              <a:t>"Contactos"</a:t>
            </a:r>
            <a:endParaRPr lang="es-ES" b="1" dirty="0"/>
          </a:p>
        </p:txBody>
      </p:sp>
      <p:pic>
        <p:nvPicPr>
          <p:cNvPr id="4" name="Imagen 3" descr="Interfaz de usuario gráfica, Texto, Aplicación, Sitio web&#10;&#10;El contenido generado por IA puede ser incorrecto.">
            <a:extLst>
              <a:ext uri="{FF2B5EF4-FFF2-40B4-BE49-F238E27FC236}">
                <a16:creationId xmlns:a16="http://schemas.microsoft.com/office/drawing/2014/main" id="{570E9F6B-462A-B2EA-968B-FBDED5B4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3238" y="3391978"/>
            <a:ext cx="915352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16926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6F727E-859B-B703-F497-9BD58695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5B5E3E-8C88-DB54-7312-473E1BD22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solidFill>
                  <a:srgbClr val="000000"/>
                </a:solidFill>
              </a:rPr>
              <a:t>SESIONES: </a:t>
            </a:r>
            <a:r>
              <a:rPr lang="es-ES" dirty="0">
                <a:solidFill>
                  <a:schemeClr val="accent4"/>
                </a:solidFill>
              </a:rPr>
              <a:t>No 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F011F8-9D1B-10D6-E2C0-7559E7E225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 dirty="0" err="1"/>
              <a:t>Pelicula</a:t>
            </a:r>
            <a:r>
              <a:rPr lang="es-ES" sz="2400" dirty="0"/>
              <a:t> seleccionada</a:t>
            </a:r>
          </a:p>
        </p:txBody>
      </p:sp>
      <p:pic>
        <p:nvPicPr>
          <p:cNvPr id="9" name="Imagen 8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C4CC2D62-47AC-3F17-6C5C-16E705588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454" y="0"/>
            <a:ext cx="4514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676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CEBBD-35C3-ECE2-7E8D-446197039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6C9BD-3F59-B606-479E-0D7989380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SESIONES: </a:t>
            </a:r>
            <a:r>
              <a:rPr lang="es-ES" dirty="0">
                <a:solidFill>
                  <a:schemeClr val="accent4"/>
                </a:solidFill>
              </a:rPr>
              <a:t>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09FCBF-FA8B-0E2C-53E4-0972E88DB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000" b="1" dirty="0">
                <a:solidFill>
                  <a:srgbClr val="FFC000"/>
                </a:solidFill>
              </a:rPr>
              <a:t>PUNTUAR</a:t>
            </a:r>
            <a:endParaRPr lang="es-ES" sz="3200" b="1">
              <a:solidFill>
                <a:srgbClr val="FFC000"/>
              </a:solidFill>
            </a:endParaRPr>
          </a:p>
          <a:p>
            <a:r>
              <a:rPr lang="es-ES" sz="2400" dirty="0"/>
              <a:t>Esta en la pagina de</a:t>
            </a:r>
            <a:r>
              <a:rPr lang="es-ES" sz="2400" b="1" dirty="0"/>
              <a:t> </a:t>
            </a:r>
            <a:r>
              <a:rPr lang="es-ES" sz="2400" b="1" dirty="0" err="1"/>
              <a:t>Pelicula</a:t>
            </a:r>
            <a:r>
              <a:rPr lang="es-ES" sz="2400" b="1" dirty="0"/>
              <a:t> Seleccionada</a:t>
            </a:r>
            <a:endParaRPr lang="en-US" sz="2400" dirty="0"/>
          </a:p>
          <a:p>
            <a:r>
              <a:rPr lang="es-ES" sz="2400" dirty="0"/>
              <a:t>A </a:t>
            </a:r>
            <a:r>
              <a:rPr lang="es-ES" sz="2400" dirty="0" err="1"/>
              <a:t>traves</a:t>
            </a:r>
            <a:r>
              <a:rPr lang="es-ES" sz="2400" dirty="0"/>
              <a:t> del </a:t>
            </a:r>
            <a:r>
              <a:rPr lang="es-ES" sz="2400" b="1" dirty="0" err="1"/>
              <a:t>boton</a:t>
            </a:r>
            <a:r>
              <a:rPr lang="es-ES" sz="2400" b="1" dirty="0"/>
              <a:t> </a:t>
            </a:r>
            <a:r>
              <a:rPr lang="es-ES" sz="2400" dirty="0"/>
              <a:t>puntuar</a:t>
            </a:r>
          </a:p>
          <a:p>
            <a:r>
              <a:rPr lang="es-ES" sz="2400" dirty="0"/>
              <a:t>Te permite </a:t>
            </a:r>
            <a:r>
              <a:rPr lang="es-ES" sz="2400" b="1" dirty="0"/>
              <a:t>asignar </a:t>
            </a:r>
            <a:r>
              <a:rPr lang="es-ES" sz="2400" dirty="0"/>
              <a:t>puntuaciones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144948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C50D3-110C-2D92-05CF-9B8561EE6D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3D430E-41F7-924C-F06F-47EBC5592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SESIONES:</a:t>
            </a:r>
            <a:br>
              <a:rPr lang="es-ES" dirty="0"/>
            </a:br>
            <a:r>
              <a:rPr lang="es-ES" dirty="0">
                <a:solidFill>
                  <a:schemeClr val="accent4"/>
                </a:solidFill>
              </a:rPr>
              <a:t>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AAE57C-24A2-64DF-C9BC-4CEA1511F0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41300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000" b="1" dirty="0">
                <a:solidFill>
                  <a:srgbClr val="FFC000"/>
                </a:solidFill>
              </a:rPr>
              <a:t>PUNTUAR</a:t>
            </a:r>
            <a:endParaRPr lang="es-ES" sz="3200" b="1" dirty="0">
              <a:solidFill>
                <a:srgbClr val="FFC000"/>
              </a:solidFill>
            </a:endParaRPr>
          </a:p>
          <a:p>
            <a:r>
              <a:rPr lang="es-ES" sz="2400" dirty="0"/>
              <a:t>Esta en la pagina de</a:t>
            </a:r>
            <a:r>
              <a:rPr lang="es-ES" sz="2400" b="1" dirty="0"/>
              <a:t> </a:t>
            </a:r>
            <a:r>
              <a:rPr lang="es-ES" sz="2400" b="1" dirty="0" err="1"/>
              <a:t>Pelicula</a:t>
            </a:r>
            <a:r>
              <a:rPr lang="es-ES" sz="2400" b="1" dirty="0"/>
              <a:t> Seleccionada</a:t>
            </a:r>
            <a:endParaRPr lang="en-US" sz="2400" dirty="0"/>
          </a:p>
          <a:p>
            <a:r>
              <a:rPr lang="es-ES" sz="2400" dirty="0"/>
              <a:t>A </a:t>
            </a:r>
            <a:r>
              <a:rPr lang="es-ES" sz="2400" dirty="0" err="1"/>
              <a:t>traves</a:t>
            </a:r>
            <a:r>
              <a:rPr lang="es-ES" sz="2400" dirty="0"/>
              <a:t> del </a:t>
            </a:r>
            <a:r>
              <a:rPr lang="es-ES" sz="2400" b="1" dirty="0" err="1"/>
              <a:t>boton</a:t>
            </a:r>
            <a:r>
              <a:rPr lang="es-ES" sz="2400" b="1" dirty="0"/>
              <a:t> </a:t>
            </a:r>
            <a:r>
              <a:rPr lang="es-ES" sz="2400" dirty="0"/>
              <a:t>puntuar</a:t>
            </a:r>
          </a:p>
          <a:p>
            <a:r>
              <a:rPr lang="es-ES" sz="2400" dirty="0"/>
              <a:t>Te permite </a:t>
            </a:r>
            <a:r>
              <a:rPr lang="es-ES" sz="2400" b="1" dirty="0"/>
              <a:t>asignar </a:t>
            </a:r>
            <a:r>
              <a:rPr lang="es-ES" sz="2400" dirty="0"/>
              <a:t>puntuaciones</a:t>
            </a:r>
            <a:endParaRPr lang="es-ES" dirty="0"/>
          </a:p>
        </p:txBody>
      </p:sp>
      <p:pic>
        <p:nvPicPr>
          <p:cNvPr id="8" name="Imagen 7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16E3F795-2044-C6A2-B98C-CD478C534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364" y="0"/>
            <a:ext cx="7933419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Entrada de lápiz 9">
                <a:extLst>
                  <a:ext uri="{FF2B5EF4-FFF2-40B4-BE49-F238E27FC236}">
                    <a16:creationId xmlns:a16="http://schemas.microsoft.com/office/drawing/2014/main" id="{05B12CEE-7F5D-A93C-144B-BA2751C1A37F}"/>
                  </a:ext>
                </a:extLst>
              </p14:cNvPr>
              <p14:cNvContentPartPr/>
              <p14:nvPr/>
            </p14:nvContentPartPr>
            <p14:xfrm>
              <a:off x="3679564" y="3936703"/>
              <a:ext cx="4437042" cy="2322587"/>
            </p14:xfrm>
          </p:contentPart>
        </mc:Choice>
        <mc:Fallback xmlns="">
          <p:pic>
            <p:nvPicPr>
              <p:cNvPr id="10" name="Entrada de lápiz 9">
                <a:extLst>
                  <a:ext uri="{FF2B5EF4-FFF2-40B4-BE49-F238E27FC236}">
                    <a16:creationId xmlns:a16="http://schemas.microsoft.com/office/drawing/2014/main" id="{05B12CEE-7F5D-A93C-144B-BA2751C1A37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43927" y="3901071"/>
                <a:ext cx="4508677" cy="239421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981060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6139B-2722-316B-82CA-A39AFB942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A91944-4488-15FB-9B6C-3527796EF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SESIONES:</a:t>
            </a:r>
            <a:br>
              <a:rPr lang="es-ES" dirty="0"/>
            </a:br>
            <a:r>
              <a:rPr lang="es-ES" dirty="0">
                <a:solidFill>
                  <a:schemeClr val="accent4"/>
                </a:solidFill>
              </a:rPr>
              <a:t>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24733B-031E-CD73-32D1-23E73FA42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648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000" b="1" dirty="0">
                <a:solidFill>
                  <a:srgbClr val="FFC000"/>
                </a:solidFill>
              </a:rPr>
              <a:t>PUNTUAR</a:t>
            </a:r>
            <a:endParaRPr lang="es-ES" sz="3200" b="1">
              <a:solidFill>
                <a:srgbClr val="FFC000"/>
              </a:solidFill>
            </a:endParaRPr>
          </a:p>
          <a:p>
            <a:r>
              <a:rPr lang="es-ES" sz="2400" dirty="0"/>
              <a:t>Te permite </a:t>
            </a:r>
            <a:r>
              <a:rPr lang="es-ES" sz="2400" b="1" dirty="0"/>
              <a:t>asignar </a:t>
            </a:r>
            <a:r>
              <a:rPr lang="es-ES" sz="2400" dirty="0"/>
              <a:t>puntuaciones</a:t>
            </a:r>
            <a:endParaRPr lang="es-ES" dirty="0"/>
          </a:p>
          <a:p>
            <a:r>
              <a:rPr lang="es-ES" sz="2400" dirty="0"/>
              <a:t>A </a:t>
            </a:r>
            <a:r>
              <a:rPr lang="es-ES" sz="2400" dirty="0" err="1"/>
              <a:t>traves</a:t>
            </a:r>
            <a:r>
              <a:rPr lang="es-ES" sz="2400" dirty="0"/>
              <a:t> del </a:t>
            </a:r>
            <a:r>
              <a:rPr lang="es-ES" sz="2400" b="1" dirty="0" err="1"/>
              <a:t>boton</a:t>
            </a:r>
            <a:r>
              <a:rPr lang="es-ES" sz="2400" b="1" dirty="0"/>
              <a:t> </a:t>
            </a:r>
            <a:r>
              <a:rPr lang="es-ES" sz="2400" dirty="0"/>
              <a:t>puntuar</a:t>
            </a:r>
            <a:endParaRPr lang="es-ES"/>
          </a:p>
          <a:p>
            <a:r>
              <a:rPr lang="es-ES" sz="2400" dirty="0"/>
              <a:t>En la pagina de</a:t>
            </a:r>
            <a:r>
              <a:rPr lang="es-ES" sz="2400" b="1" dirty="0"/>
              <a:t> </a:t>
            </a:r>
            <a:r>
              <a:rPr lang="es-ES" sz="2400" b="1" dirty="0" err="1"/>
              <a:t>Pelicula</a:t>
            </a:r>
            <a:r>
              <a:rPr lang="es-ES" sz="2400" b="1" dirty="0"/>
              <a:t> Seleccionada</a:t>
            </a:r>
          </a:p>
        </p:txBody>
      </p:sp>
      <p:pic>
        <p:nvPicPr>
          <p:cNvPr id="5" name="Imagen 4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D9F47C82-6A3D-3F3A-8447-A9FA8BBB4B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3974" y="1828330"/>
            <a:ext cx="6420202" cy="502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773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90908E-85A0-34AE-C1B9-3EA05B8D6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069B8C-B06B-E2B2-03D2-C1F7331A0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chemeClr val="accent4"/>
                </a:solidFill>
              </a:rPr>
              <a:t>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331B22-BD79-DA2F-C640-BF1657E28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000" b="1" dirty="0">
                <a:solidFill>
                  <a:srgbClr val="FFC000"/>
                </a:solidFill>
              </a:rPr>
              <a:t>PUNTUAR</a:t>
            </a:r>
            <a:endParaRPr lang="es-ES" sz="3200" b="1" dirty="0">
              <a:solidFill>
                <a:srgbClr val="FFC000"/>
              </a:solidFill>
            </a:endParaRPr>
          </a:p>
        </p:txBody>
      </p:sp>
      <p:pic>
        <p:nvPicPr>
          <p:cNvPr id="4" name="Imagen 3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7EE0D105-79B4-4433-C940-8D53185CA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5364" y="0"/>
            <a:ext cx="7933419" cy="6858000"/>
          </a:xfrm>
          <a:prstGeom prst="rect">
            <a:avLst/>
          </a:prstGeom>
        </p:spPr>
      </p:pic>
      <p:pic>
        <p:nvPicPr>
          <p:cNvPr id="8" name="Imagen 7" descr="Interfaz de usuario gráfica, Texto, Aplicación, Chat o mensaje de texto&#10;&#10;El contenido generado por IA puede ser incorrecto.">
            <a:extLst>
              <a:ext uri="{FF2B5EF4-FFF2-40B4-BE49-F238E27FC236}">
                <a16:creationId xmlns:a16="http://schemas.microsoft.com/office/drawing/2014/main" id="{A517D112-2BAE-24DB-8C5A-B25235146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34" y="2749553"/>
            <a:ext cx="3201605" cy="250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29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BA5471-C1E3-4635-384C-DEE896161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spcBef>
                <a:spcPts val="1000"/>
              </a:spcBef>
            </a:pPr>
            <a:r>
              <a:rPr lang="es-ES" dirty="0">
                <a:ea typeface="+mj-lt"/>
                <a:cs typeface="+mj-lt"/>
              </a:rPr>
              <a:t>WIKICINE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4BF55-35A8-47B6-89D3-95B13AE7C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dirty="0">
                <a:ea typeface="+mn-lt"/>
                <a:cs typeface="+mn-lt"/>
              </a:rPr>
              <a:t>Se trata de un sitio web sobre cine, que aloja varias paginas dentro.</a:t>
            </a:r>
            <a:endParaRPr lang="es-ES"/>
          </a:p>
          <a:p>
            <a:r>
              <a:rPr lang="es-ES" dirty="0">
                <a:ea typeface="+mn-lt"/>
                <a:cs typeface="+mn-lt"/>
              </a:rPr>
              <a:t>En el se pude consultar </a:t>
            </a:r>
            <a:r>
              <a:rPr lang="es-ES" err="1">
                <a:ea typeface="+mn-lt"/>
                <a:cs typeface="+mn-lt"/>
              </a:rPr>
              <a:t>informacion</a:t>
            </a:r>
            <a:r>
              <a:rPr lang="es-ES" dirty="0">
                <a:ea typeface="+mn-lt"/>
                <a:cs typeface="+mn-lt"/>
              </a:rPr>
              <a:t> sobre varias </a:t>
            </a:r>
            <a:r>
              <a:rPr lang="es-ES" err="1">
                <a:ea typeface="+mn-lt"/>
                <a:cs typeface="+mn-lt"/>
              </a:rPr>
              <a:t>peliculas</a:t>
            </a:r>
            <a:r>
              <a:rPr lang="es-ES" dirty="0">
                <a:ea typeface="+mn-lt"/>
                <a:cs typeface="+mn-lt"/>
              </a:rPr>
              <a:t> a </a:t>
            </a:r>
            <a:r>
              <a:rPr lang="es-ES" err="1">
                <a:ea typeface="+mn-lt"/>
                <a:cs typeface="+mn-lt"/>
              </a:rPr>
              <a:t>traves</a:t>
            </a:r>
            <a:r>
              <a:rPr lang="es-ES" dirty="0">
                <a:ea typeface="+mn-lt"/>
                <a:cs typeface="+mn-lt"/>
              </a:rPr>
              <a:t> de pastillas.</a:t>
            </a:r>
            <a:endParaRPr lang="es-ES"/>
          </a:p>
          <a:p>
            <a:r>
              <a:rPr lang="es-ES" dirty="0">
                <a:ea typeface="+mn-lt"/>
                <a:cs typeface="+mn-lt"/>
              </a:rPr>
              <a:t>Tiene 2 tipos de </a:t>
            </a:r>
            <a:r>
              <a:rPr lang="es-ES" err="1">
                <a:ea typeface="+mn-lt"/>
                <a:cs typeface="+mn-lt"/>
              </a:rPr>
              <a:t>sesions</a:t>
            </a:r>
            <a:r>
              <a:rPr lang="es-ES" dirty="0">
                <a:ea typeface="+mn-lt"/>
                <a:cs typeface="+mn-lt"/>
              </a:rPr>
              <a:t>: Registrado y No registrado.</a:t>
            </a:r>
          </a:p>
          <a:p>
            <a:r>
              <a:rPr lang="es-ES" dirty="0">
                <a:ea typeface="+mn-lt"/>
                <a:cs typeface="+mn-lt"/>
              </a:rPr>
              <a:t>El registrado puede añadir y puntuar </a:t>
            </a:r>
            <a:r>
              <a:rPr lang="es-ES" err="1">
                <a:ea typeface="+mn-lt"/>
                <a:cs typeface="+mn-lt"/>
              </a:rPr>
              <a:t>peliculas</a:t>
            </a:r>
            <a:r>
              <a:rPr lang="es-E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2688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E18573-F923-2723-624E-83555825B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A1F693-6B93-46F5-BCD4-1205AAED6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SESIONES: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dirty="0">
                <a:solidFill>
                  <a:schemeClr val="accent4"/>
                </a:solidFill>
              </a:rPr>
              <a:t>Registrado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B76BD37-52BA-E9BA-7605-B0939A992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ES" sz="4000" b="1">
                <a:solidFill>
                  <a:srgbClr val="FFC000"/>
                </a:solidFill>
              </a:rPr>
              <a:t>AÑADIR PELICULA</a:t>
            </a:r>
            <a:endParaRPr lang="es-ES" dirty="0"/>
          </a:p>
        </p:txBody>
      </p:sp>
      <p:pic>
        <p:nvPicPr>
          <p:cNvPr id="4" name="Imagen 3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4E0ACEF-E7F4-CF08-5D29-234A1841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300" y="-16066"/>
            <a:ext cx="5765587" cy="6875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253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EB8D-CCB1-2019-7FDE-1C8566E165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23E29B-7891-3EDC-3958-EE5C234EB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988280" cy="1339940"/>
          </a:xfrm>
        </p:spPr>
        <p:txBody>
          <a:bodyPr/>
          <a:lstStyle/>
          <a:p>
            <a:r>
              <a:rPr lang="es-ES" dirty="0"/>
              <a:t>TECNOLOGIAS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DA6E41-BA1C-E11B-4514-EB71B761FE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4342"/>
            <a:ext cx="444835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HTML</a:t>
            </a:r>
            <a:endParaRPr lang="es-ES"/>
          </a:p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CSS</a:t>
            </a:r>
            <a:endParaRPr lang="es-ES" dirty="0"/>
          </a:p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PHP</a:t>
            </a:r>
          </a:p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JAVASCRIPT</a:t>
            </a:r>
          </a:p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SQL</a:t>
            </a:r>
          </a:p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BOOTSTRAP</a:t>
            </a:r>
          </a:p>
          <a:p>
            <a:r>
              <a:rPr lang="es-ES" sz="4000" b="1" dirty="0">
                <a:solidFill>
                  <a:srgbClr val="00B0F0"/>
                </a:solidFill>
                <a:ea typeface="+mn-lt"/>
                <a:cs typeface="+mn-lt"/>
              </a:rPr>
              <a:t>SWEETALERT2</a:t>
            </a:r>
          </a:p>
          <a:p>
            <a:endParaRPr lang="es-ES" sz="4000" b="1" dirty="0">
              <a:solidFill>
                <a:srgbClr val="FFC000"/>
              </a:solidFill>
              <a:ea typeface="+mn-lt"/>
              <a:cs typeface="+mn-lt"/>
            </a:endParaRPr>
          </a:p>
        </p:txBody>
      </p:sp>
      <p:pic>
        <p:nvPicPr>
          <p:cNvPr id="4" name="Imagen 3" descr="Archivo:HTML5 logo and wordmark.svg - Wikipedia, la enciclopedia libre">
            <a:extLst>
              <a:ext uri="{FF2B5EF4-FFF2-40B4-BE49-F238E27FC236}">
                <a16:creationId xmlns:a16="http://schemas.microsoft.com/office/drawing/2014/main" id="{1889F3B4-67E7-D8D4-0879-F37C6081E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226" y="761012"/>
            <a:ext cx="1494837" cy="1790521"/>
          </a:xfrm>
          <a:prstGeom prst="rect">
            <a:avLst/>
          </a:prstGeom>
        </p:spPr>
      </p:pic>
      <p:pic>
        <p:nvPicPr>
          <p:cNvPr id="5" name="Imagen 4" descr="Archivo:CSS3 logo and wordmark.svg - Wikipedia, la enciclopedia libre">
            <a:extLst>
              <a:ext uri="{FF2B5EF4-FFF2-40B4-BE49-F238E27FC236}">
                <a16:creationId xmlns:a16="http://schemas.microsoft.com/office/drawing/2014/main" id="{BEFCBB4F-1A9B-6293-DC49-8A2337B86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3147" y="760562"/>
            <a:ext cx="1090589" cy="1787694"/>
          </a:xfrm>
          <a:prstGeom prst="rect">
            <a:avLst/>
          </a:prstGeom>
        </p:spPr>
      </p:pic>
      <p:pic>
        <p:nvPicPr>
          <p:cNvPr id="7" name="Imagen 6" descr="PHP 8 New Logo - PHP Magazine Network">
            <a:extLst>
              <a:ext uri="{FF2B5EF4-FFF2-40B4-BE49-F238E27FC236}">
                <a16:creationId xmlns:a16="http://schemas.microsoft.com/office/drawing/2014/main" id="{B292E739-3021-F31F-FBE9-7BFB3C66EB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9728" y="1042270"/>
            <a:ext cx="3100657" cy="1517687"/>
          </a:xfrm>
          <a:prstGeom prst="rect">
            <a:avLst/>
          </a:prstGeom>
        </p:spPr>
      </p:pic>
      <p:pic>
        <p:nvPicPr>
          <p:cNvPr id="10" name="Imagen 9" descr="Archivo:JavaScript-logo.png - Wikipedia, la enciclopedia libre">
            <a:extLst>
              <a:ext uri="{FF2B5EF4-FFF2-40B4-BE49-F238E27FC236}">
                <a16:creationId xmlns:a16="http://schemas.microsoft.com/office/drawing/2014/main" id="{C42BB210-739D-21B0-CE04-AF942C859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6848" y="2846716"/>
            <a:ext cx="1535125" cy="1468948"/>
          </a:xfrm>
          <a:prstGeom prst="rect">
            <a:avLst/>
          </a:prstGeom>
        </p:spPr>
      </p:pic>
      <p:pic>
        <p:nvPicPr>
          <p:cNvPr id="12" name="Imagen 11" descr="SQL">
            <a:extLst>
              <a:ext uri="{FF2B5EF4-FFF2-40B4-BE49-F238E27FC236}">
                <a16:creationId xmlns:a16="http://schemas.microsoft.com/office/drawing/2014/main" id="{C9804494-9B23-A71E-C8D1-00A011B0D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804" y="2842402"/>
            <a:ext cx="2579029" cy="14649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B311F160-A907-B8B5-0CE6-7E306055B8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1792" y="4710831"/>
            <a:ext cx="3943937" cy="1663281"/>
          </a:xfrm>
          <a:prstGeom prst="rect">
            <a:avLst/>
          </a:prstGeom>
        </p:spPr>
      </p:pic>
      <p:pic>
        <p:nvPicPr>
          <p:cNvPr id="17" name="Imagen 16" descr="File:Bootstrap logo.svg - Wikimedia Commons">
            <a:extLst>
              <a:ext uri="{FF2B5EF4-FFF2-40B4-BE49-F238E27FC236}">
                <a16:creationId xmlns:a16="http://schemas.microsoft.com/office/drawing/2014/main" id="{82D6C011-E4A0-3BE1-4B69-9C6DE859F5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3582" y="4730149"/>
            <a:ext cx="1978158" cy="164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225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6E9EB-3942-FB96-A3B9-7F89842065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DFA776-80DD-E1D7-5CD3-D89FCE30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BBB6B1-7E5F-CBCA-000B-FBAC77613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HTML:</a:t>
            </a:r>
            <a:endParaRPr lang="es-ES" b="1" dirty="0">
              <a:solidFill>
                <a:srgbClr val="00B0F0"/>
              </a:solidFill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 err="1">
                <a:ea typeface="+mn-lt"/>
                <a:cs typeface="+mn-lt"/>
              </a:rPr>
              <a:t>Landing</a:t>
            </a:r>
            <a:r>
              <a:rPr lang="es-ES" dirty="0">
                <a:ea typeface="+mn-lt"/>
                <a:cs typeface="+mn-lt"/>
              </a:rPr>
              <a:t> page</a:t>
            </a:r>
            <a:endParaRPr lang="es-ES"/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>
                <a:ea typeface="+mn-lt"/>
                <a:cs typeface="+mn-lt"/>
              </a:rPr>
              <a:t>Pastillas</a:t>
            </a:r>
            <a:endParaRPr lang="es-E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>
                <a:ea typeface="+mn-lt"/>
                <a:cs typeface="+mn-lt"/>
              </a:rPr>
              <a:t>Formularios de registro y de añadir </a:t>
            </a:r>
            <a:r>
              <a:rPr lang="es-ES" dirty="0" err="1">
                <a:ea typeface="+mn-lt"/>
                <a:cs typeface="+mn-lt"/>
              </a:rPr>
              <a:t>peliculas</a:t>
            </a:r>
            <a:endParaRPr lang="es-E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>
                <a:ea typeface="+mn-lt"/>
                <a:cs typeface="+mn-lt"/>
              </a:rPr>
              <a:t>Páginas de </a:t>
            </a:r>
            <a:r>
              <a:rPr lang="es-ES" dirty="0" err="1">
                <a:ea typeface="+mn-lt"/>
                <a:cs typeface="+mn-lt"/>
              </a:rPr>
              <a:t>exito</a:t>
            </a:r>
            <a:r>
              <a:rPr lang="es-ES" dirty="0">
                <a:ea typeface="+mn-lt"/>
                <a:cs typeface="+mn-lt"/>
              </a:rPr>
              <a:t> o fracaso de formularios</a:t>
            </a:r>
            <a:endParaRPr lang="es-ES"/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>
                <a:ea typeface="+mn-lt"/>
                <a:cs typeface="+mn-lt"/>
              </a:rPr>
              <a:t>Pagina de la película seleccionada</a:t>
            </a:r>
            <a:endParaRPr lang="es-ES"/>
          </a:p>
          <a:p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3503759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94A8F-2E4C-7F09-1B65-619A71C82B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BBC4D3-75D9-168E-594D-B74AC06677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TECNOLOGIAS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257CFA-A6C5-8F58-49CC-6EAD0AF2C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HTML: </a:t>
            </a:r>
            <a:r>
              <a:rPr lang="es-ES" dirty="0">
                <a:ea typeface="+mn-lt"/>
                <a:cs typeface="+mn-lt"/>
              </a:rPr>
              <a:t>Front-</a:t>
            </a:r>
            <a:r>
              <a:rPr lang="es-ES" err="1">
                <a:ea typeface="+mn-lt"/>
                <a:cs typeface="+mn-lt"/>
              </a:rPr>
              <a:t>End</a:t>
            </a:r>
            <a:endParaRPr lang="es-ES" err="1"/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CSS: </a:t>
            </a:r>
            <a:r>
              <a:rPr lang="es-ES" sz="2600" dirty="0">
                <a:ea typeface="+mn-lt"/>
                <a:cs typeface="+mn-lt"/>
              </a:rPr>
              <a:t>Para dar estilos a las páginas creadas en </a:t>
            </a:r>
            <a:r>
              <a:rPr lang="es-ES" sz="2600" b="1" dirty="0">
                <a:ea typeface="+mn-lt"/>
                <a:cs typeface="+mn-lt"/>
              </a:rPr>
              <a:t>HTML</a:t>
            </a:r>
            <a:endParaRPr lang="es-ES" sz="2600" b="1" dirty="0"/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PHP: </a:t>
            </a:r>
            <a:r>
              <a:rPr lang="es-ES" sz="2600" dirty="0">
                <a:ea typeface="+mn-lt"/>
                <a:cs typeface="+mn-lt"/>
              </a:rPr>
              <a:t>Para la</a:t>
            </a:r>
            <a:r>
              <a:rPr lang="es-ES" sz="2600" b="1" dirty="0">
                <a:ea typeface="+mn-lt"/>
                <a:cs typeface="+mn-lt"/>
              </a:rPr>
              <a:t> modelo y controlador</a:t>
            </a:r>
            <a:r>
              <a:rPr lang="es-ES" sz="2600" dirty="0">
                <a:ea typeface="+mn-lt"/>
                <a:cs typeface="+mn-lt"/>
              </a:rPr>
              <a:t>. También para renderizar algunos de los archivos de la </a:t>
            </a:r>
            <a:r>
              <a:rPr lang="es-ES" sz="2600" b="1" dirty="0">
                <a:ea typeface="+mn-lt"/>
                <a:cs typeface="+mn-lt"/>
              </a:rPr>
              <a:t>vista</a:t>
            </a:r>
            <a:r>
              <a:rPr lang="es-ES" sz="2600" dirty="0">
                <a:ea typeface="+mn-lt"/>
                <a:cs typeface="+mn-lt"/>
              </a:rPr>
              <a:t>.</a:t>
            </a:r>
            <a:endParaRPr lang="es-ES" dirty="0"/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JAVASCRIPT: </a:t>
            </a:r>
            <a:r>
              <a:rPr lang="es-ES" sz="2600" dirty="0">
                <a:ea typeface="+mn-lt"/>
                <a:cs typeface="+mn-lt"/>
              </a:rPr>
              <a:t>Para la </a:t>
            </a:r>
            <a:r>
              <a:rPr lang="es-ES" sz="2600" b="1" dirty="0">
                <a:ea typeface="+mn-lt"/>
                <a:cs typeface="+mn-lt"/>
              </a:rPr>
              <a:t>vista</a:t>
            </a:r>
            <a:r>
              <a:rPr lang="es-ES" sz="2600" dirty="0">
                <a:ea typeface="+mn-lt"/>
                <a:cs typeface="+mn-lt"/>
              </a:rPr>
              <a:t>. Aporta </a:t>
            </a:r>
            <a:r>
              <a:rPr lang="es-ES" sz="2600" b="1" dirty="0">
                <a:ea typeface="+mn-lt"/>
                <a:cs typeface="+mn-lt"/>
              </a:rPr>
              <a:t>validación </a:t>
            </a:r>
            <a:r>
              <a:rPr lang="es-ES" sz="2600" dirty="0">
                <a:ea typeface="+mn-lt"/>
                <a:cs typeface="+mn-lt"/>
              </a:rPr>
              <a:t>y efectos </a:t>
            </a:r>
            <a:r>
              <a:rPr lang="es-ES" sz="2600" b="1" dirty="0">
                <a:solidFill>
                  <a:srgbClr val="000000"/>
                </a:solidFill>
                <a:ea typeface="+mn-lt"/>
                <a:cs typeface="+mn-lt"/>
              </a:rPr>
              <a:t>visuales</a:t>
            </a:r>
            <a:r>
              <a:rPr lang="es-ES" sz="2600" dirty="0">
                <a:ea typeface="+mn-lt"/>
                <a:cs typeface="+mn-lt"/>
              </a:rPr>
              <a:t>.</a:t>
            </a:r>
            <a:endParaRPr lang="es-ES" dirty="0"/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SQL: </a:t>
            </a:r>
            <a:r>
              <a:rPr lang="es-ES" sz="2600" dirty="0">
                <a:ea typeface="+mn-lt"/>
                <a:cs typeface="+mn-lt"/>
              </a:rPr>
              <a:t>Para crear la </a:t>
            </a:r>
            <a:r>
              <a:rPr lang="es-ES" sz="2600" b="1" dirty="0">
                <a:ea typeface="+mn-lt"/>
                <a:cs typeface="+mn-lt"/>
              </a:rPr>
              <a:t>base de datos.</a:t>
            </a:r>
            <a:endParaRPr lang="es-ES" b="1" dirty="0"/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BOOTSTRAP: </a:t>
            </a:r>
            <a:r>
              <a:rPr lang="es-ES" sz="2600" dirty="0">
                <a:ea typeface="+mn-lt"/>
                <a:cs typeface="+mn-lt"/>
              </a:rPr>
              <a:t> </a:t>
            </a:r>
            <a:r>
              <a:rPr lang="es-ES" sz="2600" b="1" dirty="0">
                <a:ea typeface="+mn-lt"/>
                <a:cs typeface="+mn-lt"/>
              </a:rPr>
              <a:t>Complemento </a:t>
            </a:r>
            <a:r>
              <a:rPr lang="es-ES" sz="2600" dirty="0">
                <a:ea typeface="+mn-lt"/>
                <a:cs typeface="+mn-lt"/>
              </a:rPr>
              <a:t>del estilo </a:t>
            </a:r>
            <a:r>
              <a:rPr lang="es-ES" sz="2600" dirty="0" err="1">
                <a:ea typeface="+mn-lt"/>
                <a:cs typeface="+mn-lt"/>
              </a:rPr>
              <a:t>css</a:t>
            </a:r>
            <a:r>
              <a:rPr lang="es-ES" sz="2600" dirty="0">
                <a:ea typeface="+mn-lt"/>
                <a:cs typeface="+mn-lt"/>
              </a:rPr>
              <a:t>. </a:t>
            </a:r>
            <a:r>
              <a:rPr lang="es-ES" sz="2600" b="1" dirty="0">
                <a:ea typeface="+mn-lt"/>
                <a:cs typeface="+mn-lt"/>
              </a:rPr>
              <a:t>Columnas </a:t>
            </a:r>
            <a:r>
              <a:rPr lang="es-ES" sz="2600" dirty="0">
                <a:ea typeface="+mn-lt"/>
                <a:cs typeface="+mn-lt"/>
              </a:rPr>
              <a:t>y parte del comportamiento </a:t>
            </a:r>
            <a:r>
              <a:rPr lang="es-ES" sz="2600" b="1" dirty="0">
                <a:ea typeface="+mn-lt"/>
                <a:cs typeface="+mn-lt"/>
              </a:rPr>
              <a:t>responsive</a:t>
            </a:r>
            <a:r>
              <a:rPr lang="es-ES" sz="2600" dirty="0">
                <a:ea typeface="+mn-lt"/>
                <a:cs typeface="+mn-lt"/>
              </a:rPr>
              <a:t>.</a:t>
            </a:r>
            <a:endParaRPr lang="es-ES" dirty="0"/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SWEETALERT2: </a:t>
            </a:r>
            <a:r>
              <a:rPr lang="es-ES" sz="2600" dirty="0">
                <a:ea typeface="+mn-lt"/>
                <a:cs typeface="+mn-lt"/>
              </a:rPr>
              <a:t>Ventanas </a:t>
            </a:r>
            <a:r>
              <a:rPr lang="es-ES" sz="2600" b="1" dirty="0">
                <a:ea typeface="+mn-lt"/>
                <a:cs typeface="+mn-lt"/>
              </a:rPr>
              <a:t>modales </a:t>
            </a:r>
            <a:r>
              <a:rPr lang="es-ES" sz="2600" dirty="0">
                <a:ea typeface="+mn-lt"/>
                <a:cs typeface="+mn-lt"/>
              </a:rPr>
              <a:t>y </a:t>
            </a:r>
            <a:r>
              <a:rPr lang="es-ES" sz="2600" b="1" dirty="0" err="1">
                <a:ea typeface="+mn-lt"/>
                <a:cs typeface="+mn-lt"/>
              </a:rPr>
              <a:t>toast</a:t>
            </a:r>
            <a:r>
              <a:rPr lang="es-ES" sz="2600" dirty="0">
                <a:ea typeface="+mn-lt"/>
                <a:cs typeface="+mn-lt"/>
              </a:rPr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56083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6FBE3-06AB-1E19-D15B-5A0DFAB9F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3E8F4C-7A87-8DC4-E5B7-EA7DE9094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>
                <a:latin typeface="Aptos Display"/>
                <a:cs typeface="Times New Roman"/>
              </a:rPr>
              <a:t>Recursos de SOFTWARE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9BCAEC-FD35-12E2-D51E-B9109D52B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58884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Visual Studio </a:t>
            </a:r>
            <a:r>
              <a:rPr lang="es-ES" b="1" dirty="0" err="1">
                <a:solidFill>
                  <a:srgbClr val="00B0F0"/>
                </a:solidFill>
                <a:ea typeface="+mn-lt"/>
                <a:cs typeface="+mn-lt"/>
              </a:rPr>
              <a:t>Code</a:t>
            </a:r>
            <a:endParaRPr lang="es-ES" b="1" dirty="0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W.A.M.P.</a:t>
            </a:r>
          </a:p>
          <a:p>
            <a:r>
              <a:rPr lang="es-ES" b="1" err="1">
                <a:solidFill>
                  <a:srgbClr val="00B0F0"/>
                </a:solidFill>
                <a:ea typeface="+mn-lt"/>
                <a:cs typeface="+mn-lt"/>
              </a:rPr>
              <a:t>DbSchema</a:t>
            </a:r>
            <a:endParaRPr lang="es-ES" b="1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es-ES" b="1" dirty="0" err="1">
                <a:solidFill>
                  <a:srgbClr val="00B0F0"/>
                </a:solidFill>
                <a:ea typeface="+mn-lt"/>
                <a:cs typeface="+mn-lt"/>
              </a:rPr>
              <a:t>PhpMyAdmin</a:t>
            </a:r>
            <a:endParaRPr lang="es-ES" b="1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Draw.io</a:t>
            </a:r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Adobe </a:t>
            </a:r>
            <a:r>
              <a:rPr lang="es-ES" b="1" dirty="0" err="1">
                <a:solidFill>
                  <a:srgbClr val="00B0F0"/>
                </a:solidFill>
                <a:ea typeface="+mn-lt"/>
                <a:cs typeface="+mn-lt"/>
              </a:rPr>
              <a:t>Illustrator</a:t>
            </a:r>
            <a:endParaRPr lang="es-ES" b="1" dirty="0">
              <a:solidFill>
                <a:srgbClr val="00B0F0"/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Google</a:t>
            </a:r>
          </a:p>
          <a:p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Hostinger</a:t>
            </a:r>
          </a:p>
          <a:p>
            <a:endParaRPr lang="es-ES" b="1" dirty="0">
              <a:solidFill>
                <a:srgbClr val="00B0F0"/>
              </a:solidFill>
            </a:endParaRPr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89434530-3F8A-ACBE-01D6-02768410F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2454" y="4969018"/>
            <a:ext cx="1960081" cy="1548981"/>
          </a:xfrm>
          <a:prstGeom prst="rect">
            <a:avLst/>
          </a:prstGeom>
        </p:spPr>
      </p:pic>
      <p:pic>
        <p:nvPicPr>
          <p:cNvPr id="5" name="Imagen 4" descr="Logotipo, Icono&#10;&#10;El contenido generado por IA puede ser incorrecto.">
            <a:extLst>
              <a:ext uri="{FF2B5EF4-FFF2-40B4-BE49-F238E27FC236}">
                <a16:creationId xmlns:a16="http://schemas.microsoft.com/office/drawing/2014/main" id="{BB991480-138F-D653-4A4A-B8458764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4761" y="5234887"/>
            <a:ext cx="2714647" cy="945851"/>
          </a:xfrm>
          <a:prstGeom prst="rect">
            <a:avLst/>
          </a:prstGeom>
        </p:spPr>
      </p:pic>
      <p:pic>
        <p:nvPicPr>
          <p:cNvPr id="6" name="Imagen 5" descr="Icono&#10;&#10;El contenido generado por IA puede ser incorrecto.">
            <a:extLst>
              <a:ext uri="{FF2B5EF4-FFF2-40B4-BE49-F238E27FC236}">
                <a16:creationId xmlns:a16="http://schemas.microsoft.com/office/drawing/2014/main" id="{DAAEFA91-A9EA-570E-D9D1-B8709467C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8782" y="3262312"/>
            <a:ext cx="1413732" cy="1382923"/>
          </a:xfrm>
          <a:prstGeom prst="rect">
            <a:avLst/>
          </a:prstGeom>
        </p:spPr>
      </p:pic>
      <p:pic>
        <p:nvPicPr>
          <p:cNvPr id="7" name="Imagen 6" descr="Icono&#10;&#10;El contenido generado por IA puede ser incorrecto.">
            <a:extLst>
              <a:ext uri="{FF2B5EF4-FFF2-40B4-BE49-F238E27FC236}">
                <a16:creationId xmlns:a16="http://schemas.microsoft.com/office/drawing/2014/main" id="{720006C7-53E9-2BAA-AEF5-6B3775E8E2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6775" y="3257818"/>
            <a:ext cx="1414129" cy="1406286"/>
          </a:xfrm>
          <a:prstGeom prst="rect">
            <a:avLst/>
          </a:prstGeom>
        </p:spPr>
      </p:pic>
      <p:pic>
        <p:nvPicPr>
          <p:cNvPr id="11" name="Imagen 10" descr="DbSchema: JDataStore Client &amp; Manager">
            <a:extLst>
              <a:ext uri="{FF2B5EF4-FFF2-40B4-BE49-F238E27FC236}">
                <a16:creationId xmlns:a16="http://schemas.microsoft.com/office/drawing/2014/main" id="{187B12E4-216B-3453-0D68-B89C89222D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418" y="941805"/>
            <a:ext cx="3283340" cy="1668022"/>
          </a:xfrm>
          <a:prstGeom prst="rect">
            <a:avLst/>
          </a:prstGeom>
        </p:spPr>
      </p:pic>
      <p:pic>
        <p:nvPicPr>
          <p:cNvPr id="8" name="Imagen 7" descr="Logotipo&#10;&#10;El contenido generado por IA puede ser incorrecto.">
            <a:extLst>
              <a:ext uri="{FF2B5EF4-FFF2-40B4-BE49-F238E27FC236}">
                <a16:creationId xmlns:a16="http://schemas.microsoft.com/office/drawing/2014/main" id="{3C407849-DB9A-62A9-5F2C-E7FA34B2CF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3783" y="2887333"/>
            <a:ext cx="3031814" cy="1687182"/>
          </a:xfrm>
          <a:prstGeom prst="rect">
            <a:avLst/>
          </a:prstGeom>
        </p:spPr>
      </p:pic>
      <p:pic>
        <p:nvPicPr>
          <p:cNvPr id="12" name="Imagen 11" descr="Icono&#10;&#10;El contenido generado por IA puede ser incorrecto.">
            <a:extLst>
              <a:ext uri="{FF2B5EF4-FFF2-40B4-BE49-F238E27FC236}">
                <a16:creationId xmlns:a16="http://schemas.microsoft.com/office/drawing/2014/main" id="{4997898B-430E-A11A-28D1-FDB9744A93E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064" y="1658070"/>
            <a:ext cx="1758344" cy="1369932"/>
          </a:xfrm>
          <a:prstGeom prst="rect">
            <a:avLst/>
          </a:prstGeom>
        </p:spPr>
      </p:pic>
      <p:pic>
        <p:nvPicPr>
          <p:cNvPr id="13" name="Imagen 12" descr="Icono&#10;&#10;El contenido generado por IA puede ser incorrecto.">
            <a:extLst>
              <a:ext uri="{FF2B5EF4-FFF2-40B4-BE49-F238E27FC236}">
                <a16:creationId xmlns:a16="http://schemas.microsoft.com/office/drawing/2014/main" id="{C55956DF-9434-12E3-36DE-E2C6814F46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57893" y="1629315"/>
            <a:ext cx="2044708" cy="139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90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5296-E7B5-8FFF-8E23-DB867C5B4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A0101D-15DA-C1A8-EE82-C206A075D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Recursos de SOFT-WARE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387CAC1-EAB1-AE57-BC11-393D162D67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Visual Studio </a:t>
            </a:r>
            <a:r>
              <a:rPr lang="es-ES" sz="2400" b="1" err="1">
                <a:solidFill>
                  <a:srgbClr val="00B0F0"/>
                </a:solidFill>
                <a:ea typeface="+mn-lt"/>
                <a:cs typeface="+mn-lt"/>
              </a:rPr>
              <a:t>Code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:</a:t>
            </a:r>
            <a:r>
              <a:rPr lang="es-ES" sz="2400" dirty="0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es-ES" sz="2400" dirty="0">
                <a:ea typeface="+mn-lt"/>
                <a:cs typeface="+mn-lt"/>
              </a:rPr>
              <a:t>Para generar </a:t>
            </a:r>
            <a:r>
              <a:rPr lang="es-ES" sz="2400" b="1" dirty="0">
                <a:ea typeface="+mn-lt"/>
                <a:cs typeface="+mn-lt"/>
              </a:rPr>
              <a:t>código </a:t>
            </a:r>
            <a:r>
              <a:rPr lang="es-ES" sz="2400" dirty="0">
                <a:ea typeface="+mn-lt"/>
                <a:cs typeface="+mn-lt"/>
              </a:rPr>
              <a:t>de todo tipo.</a:t>
            </a:r>
          </a:p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W.A.M.P.: </a:t>
            </a:r>
            <a:r>
              <a:rPr lang="es-ES" sz="2400" dirty="0">
                <a:ea typeface="+mn-lt"/>
                <a:cs typeface="+mn-lt"/>
              </a:rPr>
              <a:t>Generar un </a:t>
            </a:r>
            <a:r>
              <a:rPr lang="es-ES" sz="2400" b="1" dirty="0">
                <a:ea typeface="+mn-lt"/>
                <a:cs typeface="+mn-lt"/>
              </a:rPr>
              <a:t>servidor local</a:t>
            </a:r>
            <a:r>
              <a:rPr lang="es-ES" sz="2400" dirty="0">
                <a:ea typeface="+mn-lt"/>
                <a:cs typeface="+mn-lt"/>
              </a:rPr>
              <a:t>. En etapa </a:t>
            </a:r>
            <a:r>
              <a:rPr lang="es-ES" sz="2400" b="1" dirty="0">
                <a:ea typeface="+mn-lt"/>
                <a:cs typeface="+mn-lt"/>
              </a:rPr>
              <a:t>inicial</a:t>
            </a:r>
            <a:r>
              <a:rPr lang="es-ES" sz="2400" dirty="0">
                <a:ea typeface="+mn-lt"/>
                <a:cs typeface="+mn-lt"/>
              </a:rPr>
              <a:t>, antes de desplegarlo.</a:t>
            </a:r>
          </a:p>
          <a:p>
            <a:r>
              <a:rPr lang="es-ES" sz="2400" b="1" dirty="0" err="1">
                <a:solidFill>
                  <a:srgbClr val="00B0F0"/>
                </a:solidFill>
                <a:ea typeface="+mn-lt"/>
                <a:cs typeface="+mn-lt"/>
              </a:rPr>
              <a:t>DbSchema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: </a:t>
            </a:r>
            <a:r>
              <a:rPr lang="es-ES" sz="2400" dirty="0">
                <a:ea typeface="+mn-lt"/>
                <a:cs typeface="+mn-lt"/>
              </a:rPr>
              <a:t>Representar </a:t>
            </a:r>
            <a:r>
              <a:rPr lang="es-ES" sz="2400" b="1" dirty="0">
                <a:ea typeface="+mn-lt"/>
                <a:cs typeface="+mn-lt"/>
              </a:rPr>
              <a:t>diagramas relacionales</a:t>
            </a:r>
            <a:r>
              <a:rPr lang="es-ES" sz="2400" dirty="0">
                <a:ea typeface="+mn-lt"/>
                <a:cs typeface="+mn-lt"/>
              </a:rPr>
              <a:t>. En la etapa </a:t>
            </a:r>
            <a:r>
              <a:rPr lang="es-ES" sz="2400" b="1" dirty="0">
                <a:ea typeface="+mn-lt"/>
                <a:cs typeface="+mn-lt"/>
              </a:rPr>
              <a:t>Inicial</a:t>
            </a:r>
            <a:r>
              <a:rPr lang="es-ES" sz="2400" dirty="0">
                <a:ea typeface="+mn-lt"/>
                <a:cs typeface="+mn-lt"/>
              </a:rPr>
              <a:t>.</a:t>
            </a:r>
          </a:p>
          <a:p>
            <a:r>
              <a:rPr lang="es-ES" sz="2400" b="1" dirty="0" err="1">
                <a:solidFill>
                  <a:srgbClr val="00B0F0"/>
                </a:solidFill>
                <a:ea typeface="+mn-lt"/>
                <a:cs typeface="+mn-lt"/>
              </a:rPr>
              <a:t>PhpMyAdmin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: </a:t>
            </a:r>
            <a:r>
              <a:rPr lang="es-ES" sz="2400" dirty="0">
                <a:ea typeface="+mn-lt"/>
                <a:cs typeface="+mn-lt"/>
              </a:rPr>
              <a:t>Gestionar la </a:t>
            </a:r>
            <a:r>
              <a:rPr lang="es-ES" sz="2400" b="1" dirty="0">
                <a:ea typeface="+mn-lt"/>
                <a:cs typeface="+mn-lt"/>
              </a:rPr>
              <a:t>base de datos</a:t>
            </a:r>
            <a:r>
              <a:rPr lang="es-ES" sz="2400" dirty="0">
                <a:ea typeface="+mn-lt"/>
                <a:cs typeface="+mn-lt"/>
              </a:rPr>
              <a:t> y representar </a:t>
            </a:r>
            <a:r>
              <a:rPr lang="es-ES" sz="2400" b="1" dirty="0">
                <a:ea typeface="+mn-lt"/>
                <a:cs typeface="+mn-lt"/>
              </a:rPr>
              <a:t>Diagrama relacional</a:t>
            </a:r>
            <a:r>
              <a:rPr lang="es-ES" sz="2400" dirty="0">
                <a:ea typeface="+mn-lt"/>
                <a:cs typeface="+mn-lt"/>
              </a:rPr>
              <a:t> en la etapa </a:t>
            </a:r>
            <a:r>
              <a:rPr lang="es-ES" sz="2400" b="1" dirty="0">
                <a:ea typeface="+mn-lt"/>
                <a:cs typeface="+mn-lt"/>
              </a:rPr>
              <a:t>final</a:t>
            </a:r>
            <a:r>
              <a:rPr lang="es-ES" sz="2400" dirty="0">
                <a:ea typeface="+mn-lt"/>
                <a:cs typeface="+mn-lt"/>
              </a:rPr>
              <a:t>.</a:t>
            </a:r>
          </a:p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Draw.io: </a:t>
            </a:r>
            <a:r>
              <a:rPr lang="es-ES" sz="2400" dirty="0">
                <a:ea typeface="+mn-lt"/>
                <a:cs typeface="+mn-lt"/>
              </a:rPr>
              <a:t>Generar diagramas varios. Diagrama </a:t>
            </a:r>
            <a:r>
              <a:rPr lang="es-ES" sz="2400" b="1" dirty="0">
                <a:ea typeface="+mn-lt"/>
                <a:cs typeface="+mn-lt"/>
              </a:rPr>
              <a:t>Entidad-Relación </a:t>
            </a:r>
            <a:r>
              <a:rPr lang="es-ES" sz="2400" dirty="0">
                <a:ea typeface="+mn-lt"/>
                <a:cs typeface="+mn-lt"/>
              </a:rPr>
              <a:t>y de </a:t>
            </a:r>
            <a:r>
              <a:rPr lang="es-ES" sz="2400" b="1" dirty="0">
                <a:ea typeface="+mn-lt"/>
                <a:cs typeface="+mn-lt"/>
              </a:rPr>
              <a:t>Sitio web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 sz="2400" dirty="0"/>
          </a:p>
          <a:p>
            <a:r>
              <a:rPr lang="es-ES" sz="2400" b="1" dirty="0" err="1">
                <a:solidFill>
                  <a:srgbClr val="00B0F0"/>
                </a:solidFill>
                <a:ea typeface="+mn-lt"/>
                <a:cs typeface="+mn-lt"/>
              </a:rPr>
              <a:t>Illustrator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: </a:t>
            </a:r>
            <a:r>
              <a:rPr lang="es-ES" sz="2400" dirty="0">
                <a:ea typeface="+mn-lt"/>
                <a:cs typeface="+mn-lt"/>
              </a:rPr>
              <a:t>Generar </a:t>
            </a:r>
            <a:r>
              <a:rPr lang="es-ES" sz="2400" dirty="0" err="1">
                <a:ea typeface="+mn-lt"/>
                <a:cs typeface="+mn-lt"/>
              </a:rPr>
              <a:t>graficos</a:t>
            </a:r>
            <a:r>
              <a:rPr lang="es-ES" sz="2400" dirty="0">
                <a:ea typeface="+mn-lt"/>
                <a:cs typeface="+mn-lt"/>
              </a:rPr>
              <a:t>: Como la </a:t>
            </a:r>
            <a:r>
              <a:rPr lang="es-ES" sz="2400" b="1" dirty="0">
                <a:ea typeface="+mn-lt"/>
                <a:cs typeface="+mn-lt"/>
              </a:rPr>
              <a:t>paleta de colores </a:t>
            </a:r>
            <a:r>
              <a:rPr lang="es-ES" sz="2400" dirty="0">
                <a:ea typeface="+mn-lt"/>
                <a:cs typeface="+mn-lt"/>
              </a:rPr>
              <a:t>y el diagrama de </a:t>
            </a:r>
            <a:r>
              <a:rPr lang="es-ES" sz="2400" b="1" dirty="0">
                <a:ea typeface="+mn-lt"/>
                <a:cs typeface="+mn-lt"/>
              </a:rPr>
              <a:t>Gantt</a:t>
            </a:r>
            <a:r>
              <a:rPr lang="es-ES" sz="2400" dirty="0">
                <a:ea typeface="+mn-lt"/>
                <a:cs typeface="+mn-lt"/>
              </a:rPr>
              <a:t>.</a:t>
            </a:r>
          </a:p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Google: </a:t>
            </a:r>
            <a:r>
              <a:rPr lang="es-ES" sz="2400" dirty="0">
                <a:ea typeface="+mn-lt"/>
                <a:cs typeface="+mn-lt"/>
              </a:rPr>
              <a:t>Búsqueda de información </a:t>
            </a:r>
            <a:r>
              <a:rPr lang="es-ES" sz="2400" b="1" dirty="0">
                <a:ea typeface="+mn-lt"/>
                <a:cs typeface="+mn-lt"/>
              </a:rPr>
              <a:t>primaria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 sz="2400" dirty="0"/>
          </a:p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Hostinger: </a:t>
            </a:r>
            <a:r>
              <a:rPr lang="es-ES" sz="2400" dirty="0">
                <a:ea typeface="+mn-lt"/>
                <a:cs typeface="+mn-lt"/>
              </a:rPr>
              <a:t>Es un </a:t>
            </a:r>
            <a:r>
              <a:rPr lang="es-ES" sz="2400" b="1" dirty="0">
                <a:ea typeface="+mn-lt"/>
                <a:cs typeface="+mn-lt"/>
              </a:rPr>
              <a:t>servicio </a:t>
            </a:r>
            <a:r>
              <a:rPr lang="es-ES" sz="2400" dirty="0">
                <a:ea typeface="+mn-lt"/>
                <a:cs typeface="+mn-lt"/>
              </a:rPr>
              <a:t>de </a:t>
            </a:r>
            <a:r>
              <a:rPr lang="es-ES" sz="2400" b="1" dirty="0">
                <a:ea typeface="+mn-lt"/>
                <a:cs typeface="+mn-lt"/>
              </a:rPr>
              <a:t>hosting y dominio</a:t>
            </a:r>
            <a:r>
              <a:rPr lang="es-ES" sz="2400" dirty="0">
                <a:ea typeface="+mn-lt"/>
                <a:cs typeface="+mn-lt"/>
              </a:rPr>
              <a:t>.</a:t>
            </a:r>
            <a:br>
              <a:rPr lang="es-ES" sz="2400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Editor de código, </a:t>
            </a:r>
            <a:r>
              <a:rPr lang="es-ES" sz="2400" dirty="0" err="1">
                <a:ea typeface="+mn-lt"/>
                <a:cs typeface="+mn-lt"/>
              </a:rPr>
              <a:t>PhpMyAdmin</a:t>
            </a:r>
            <a:r>
              <a:rPr lang="es-ES" sz="2400" dirty="0">
                <a:ea typeface="+mn-lt"/>
                <a:cs typeface="+mn-lt"/>
              </a:rPr>
              <a:t>, etc.</a:t>
            </a:r>
            <a:endParaRPr lang="es-ES" sz="2400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9706566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288BC2-CE30-43F3-0C6A-C3A1C0E71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FFDAC0-0FA1-AAB9-9928-393A5D4C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>
            <a:normAutofit/>
          </a:bodyPr>
          <a:lstStyle/>
          <a:p>
            <a:r>
              <a:rPr lang="es-ES" dirty="0"/>
              <a:t>BASE DE DATOS</a:t>
            </a:r>
          </a:p>
        </p:txBody>
      </p:sp>
    </p:spTree>
    <p:extLst>
      <p:ext uri="{BB962C8B-B14F-4D97-AF65-F5344CB8AC3E}">
        <p14:creationId xmlns:p14="http://schemas.microsoft.com/office/powerpoint/2010/main" val="31201991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DE0FA9-A5EA-7A31-3408-94EBE311AD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DFD83B-E456-EA2C-BFE5-F8031F7A3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>
            <a:normAutofit/>
          </a:bodyPr>
          <a:lstStyle/>
          <a:p>
            <a:r>
              <a:rPr lang="es-ES" dirty="0"/>
              <a:t>BASE DE DATOS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8BC413-99EA-926A-66AD-B08142CF42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74279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b="1" dirty="0">
                <a:ea typeface="+mn-lt"/>
                <a:cs typeface="+mn-lt"/>
              </a:rPr>
              <a:t>Almacena de 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3 tipos de </a:t>
            </a:r>
            <a:r>
              <a:rPr lang="es-ES" sz="2400" b="1" dirty="0" err="1">
                <a:solidFill>
                  <a:srgbClr val="00B0F0"/>
                </a:solidFill>
                <a:ea typeface="+mn-lt"/>
                <a:cs typeface="+mn-lt"/>
              </a:rPr>
              <a:t>informacion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:</a:t>
            </a:r>
            <a:endParaRPr lang="es-ES" sz="2400" dirty="0"/>
          </a:p>
          <a:p>
            <a:pPr>
              <a:buFont typeface="Arial"/>
            </a:pPr>
            <a:r>
              <a:rPr lang="es-ES" sz="2400" b="1" dirty="0" err="1">
                <a:ea typeface="+mn-lt"/>
                <a:cs typeface="+mn-lt"/>
              </a:rPr>
              <a:t>Peliculas</a:t>
            </a:r>
            <a:r>
              <a:rPr lang="es-ES" sz="2400" b="1" dirty="0">
                <a:ea typeface="+mn-lt"/>
                <a:cs typeface="+mn-lt"/>
              </a:rPr>
              <a:t>:</a:t>
            </a:r>
            <a:r>
              <a:rPr lang="es-ES" sz="2400" dirty="0">
                <a:ea typeface="+mn-lt"/>
                <a:cs typeface="+mn-lt"/>
              </a:rPr>
              <a:t> Titulo, </a:t>
            </a:r>
            <a:r>
              <a:rPr lang="es-ES" sz="2400" dirty="0" err="1">
                <a:ea typeface="+mn-lt"/>
                <a:cs typeface="+mn-lt"/>
              </a:rPr>
              <a:t>generos</a:t>
            </a:r>
            <a:r>
              <a:rPr lang="es-ES" sz="2400" dirty="0">
                <a:ea typeface="+mn-lt"/>
                <a:cs typeface="+mn-lt"/>
              </a:rPr>
              <a:t>, </a:t>
            </a:r>
            <a:r>
              <a:rPr lang="es-ES" sz="2400" dirty="0" err="1">
                <a:ea typeface="+mn-lt"/>
                <a:cs typeface="+mn-lt"/>
              </a:rPr>
              <a:t>puntuacion</a:t>
            </a:r>
            <a:r>
              <a:rPr lang="es-ES" sz="2400" dirty="0">
                <a:ea typeface="+mn-lt"/>
                <a:cs typeface="+mn-lt"/>
              </a:rPr>
              <a:t>, </a:t>
            </a:r>
            <a:r>
              <a:rPr lang="es-ES" sz="2400" dirty="0" err="1">
                <a:ea typeface="+mn-lt"/>
                <a:cs typeface="+mn-lt"/>
              </a:rPr>
              <a:t>etc</a:t>
            </a:r>
            <a:r>
              <a:rPr lang="es-ES" sz="2400" dirty="0">
                <a:ea typeface="+mn-lt"/>
                <a:cs typeface="+mn-lt"/>
              </a:rPr>
              <a:t>, </a:t>
            </a:r>
          </a:p>
          <a:p>
            <a:pPr>
              <a:buFont typeface="Arial"/>
            </a:pPr>
            <a:r>
              <a:rPr lang="es-ES" sz="2400" b="1" dirty="0"/>
              <a:t>Usuarios: </a:t>
            </a:r>
            <a:r>
              <a:rPr lang="es-ES" sz="2400" dirty="0"/>
              <a:t>Nombre, email, contraseña.</a:t>
            </a:r>
          </a:p>
          <a:p>
            <a:pPr>
              <a:buFont typeface="Arial"/>
            </a:pPr>
            <a:r>
              <a:rPr lang="es-ES" sz="2400" b="1" dirty="0" err="1"/>
              <a:t>Puntuacion</a:t>
            </a:r>
            <a:r>
              <a:rPr lang="es-ES" sz="2400" b="1" dirty="0"/>
              <a:t>: </a:t>
            </a:r>
            <a:r>
              <a:rPr lang="es-ES" sz="2400" dirty="0"/>
              <a:t>De las </a:t>
            </a:r>
            <a:r>
              <a:rPr lang="es-ES" sz="2400" dirty="0" err="1"/>
              <a:t>peliculas</a:t>
            </a:r>
            <a:r>
              <a:rPr lang="es-ES" sz="2400" dirty="0"/>
              <a:t> a los usuarios a las usuarios.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673230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76923-3953-9C82-4EF6-20019714D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E5AC40-107A-4D21-1B12-5E968EB0B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>
            <a:normAutofit/>
          </a:bodyPr>
          <a:lstStyle/>
          <a:p>
            <a:r>
              <a:rPr lang="es-ES" dirty="0"/>
              <a:t>BASE DE DATOS:</a:t>
            </a:r>
            <a:r>
              <a:rPr lang="es-ES" dirty="0">
                <a:solidFill>
                  <a:srgbClr val="00B0F0"/>
                </a:solidFill>
              </a:rPr>
              <a:t> RELACIONAL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4EE3E04B-5419-BB2A-9129-4597763A9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28" y="1572792"/>
            <a:ext cx="9628562" cy="5085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69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0A085-E60F-D1AA-185D-067DB0871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D21F1D0B-C049-DAAA-6CCA-F6B77D2AD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25" y="416943"/>
            <a:ext cx="9563488" cy="631249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4E2688-30CF-0A90-B074-C73D67170AE3}"/>
              </a:ext>
            </a:extLst>
          </p:cNvPr>
          <p:cNvSpPr txBox="1"/>
          <p:nvPr/>
        </p:nvSpPr>
        <p:spPr>
          <a:xfrm>
            <a:off x="9023231" y="267419"/>
            <a:ext cx="2800709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4500" dirty="0">
                <a:solidFill>
                  <a:srgbClr val="000000"/>
                </a:solidFill>
                <a:latin typeface="Aptos Display"/>
              </a:rPr>
              <a:t>BASE DE DATOS: </a:t>
            </a:r>
            <a:r>
              <a:rPr lang="es-ES" sz="4500" dirty="0">
                <a:solidFill>
                  <a:srgbClr val="00B0F0"/>
                </a:solidFill>
                <a:latin typeface="Aptos Display"/>
              </a:rPr>
              <a:t>ENTIDAD-RELACION</a:t>
            </a:r>
            <a:endParaRPr lang="es-ES" sz="4500" dirty="0">
              <a:latin typeface="Aptos Display"/>
            </a:endParaRPr>
          </a:p>
        </p:txBody>
      </p:sp>
    </p:spTree>
    <p:extLst>
      <p:ext uri="{BB962C8B-B14F-4D97-AF65-F5344CB8AC3E}">
        <p14:creationId xmlns:p14="http://schemas.microsoft.com/office/powerpoint/2010/main" val="37433126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763AE-9080-ACD5-ED37-320E797D7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El NOMBRE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B3FC7B-97F1-DB70-40E5-6E4EF891B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2600" err="1"/>
              <a:t>Wikicine</a:t>
            </a:r>
            <a:r>
              <a:rPr lang="es-ES" sz="2600" dirty="0"/>
              <a:t> viene de </a:t>
            </a:r>
            <a:r>
              <a:rPr lang="es-ES" sz="2600" b="1" dirty="0"/>
              <a:t>Wiki</a:t>
            </a:r>
            <a:r>
              <a:rPr lang="es-ES" sz="2600" dirty="0"/>
              <a:t> y de </a:t>
            </a:r>
            <a:r>
              <a:rPr lang="es-ES" sz="2600" b="1" dirty="0"/>
              <a:t>Cine</a:t>
            </a:r>
            <a:r>
              <a:rPr lang="es-ES" sz="2600" dirty="0"/>
              <a:t>.</a:t>
            </a:r>
            <a:endParaRPr lang="es-ES"/>
          </a:p>
          <a:p>
            <a:r>
              <a:rPr lang="es-ES" sz="2600" dirty="0" err="1"/>
              <a:t>Definicion</a:t>
            </a:r>
            <a:r>
              <a:rPr lang="es-ES" sz="2600" dirty="0"/>
              <a:t> </a:t>
            </a:r>
            <a:r>
              <a:rPr lang="es-ES" sz="2600" dirty="0" err="1"/>
              <a:t>tecnica</a:t>
            </a:r>
            <a:r>
              <a:rPr lang="es-ES" sz="2600" dirty="0"/>
              <a:t> es de Wiki: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200" dirty="0"/>
              <a:t>Colección</a:t>
            </a:r>
            <a:r>
              <a:rPr lang="es-ES" sz="2200" dirty="0">
                <a:ea typeface="+mn-lt"/>
                <a:cs typeface="+mn-lt"/>
              </a:rPr>
              <a:t> de documentos web escritos en forma colaborativa.</a:t>
            </a:r>
            <a:endParaRPr lang="es-ES">
              <a:ea typeface="+mn-lt"/>
              <a:cs typeface="+mn-lt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200" dirty="0">
                <a:ea typeface="+mn-lt"/>
                <a:cs typeface="+mn-lt"/>
              </a:rPr>
              <a:t>No requiere picar </a:t>
            </a:r>
            <a:r>
              <a:rPr lang="es-ES" sz="2200" dirty="0" err="1">
                <a:ea typeface="+mn-lt"/>
                <a:cs typeface="+mn-lt"/>
              </a:rPr>
              <a:t>codigo</a:t>
            </a:r>
            <a:r>
              <a:rPr lang="es-ES" sz="2200" dirty="0">
                <a:ea typeface="+mn-lt"/>
                <a:cs typeface="+mn-lt"/>
              </a:rPr>
              <a:t>.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2200" dirty="0">
                <a:ea typeface="+mn-lt"/>
                <a:cs typeface="+mn-lt"/>
              </a:rPr>
              <a:t>Cada autor puede añadir otras páginas al wiki mediante enlaces hacia una página (nueva) aunque todavía no exista.</a:t>
            </a:r>
            <a:endParaRPr lang="es-ES" sz="2200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s-ES" sz="2600" dirty="0"/>
              <a:t>El prefijo </a:t>
            </a:r>
            <a:r>
              <a:rPr lang="es-ES" sz="2600" b="1" dirty="0"/>
              <a:t>Wiki </a:t>
            </a:r>
            <a:r>
              <a:rPr lang="es-ES" sz="2600" dirty="0"/>
              <a:t>se ha derivado en </a:t>
            </a:r>
            <a:r>
              <a:rPr lang="es-ES" sz="2600" dirty="0" err="1"/>
              <a:t>sinonimo</a:t>
            </a:r>
            <a:r>
              <a:rPr lang="es-ES" sz="2600" dirty="0"/>
              <a:t> de repositorio de </a:t>
            </a:r>
            <a:r>
              <a:rPr lang="es-ES" sz="2600" dirty="0" err="1"/>
              <a:t>informacion</a:t>
            </a:r>
            <a:r>
              <a:rPr lang="es-ES" sz="2600" dirty="0"/>
              <a:t> de </a:t>
            </a:r>
            <a:r>
              <a:rPr lang="es-ES" sz="2600" dirty="0" err="1"/>
              <a:t>algun</a:t>
            </a:r>
            <a:r>
              <a:rPr lang="es-ES" sz="2600" dirty="0"/>
              <a:t> tema concreto.</a:t>
            </a:r>
          </a:p>
          <a:p>
            <a:r>
              <a:rPr lang="es-ES" sz="2600" dirty="0"/>
              <a:t>Actualmente </a:t>
            </a:r>
            <a:r>
              <a:rPr lang="es-ES" sz="2600" dirty="0" err="1"/>
              <a:t>exiten</a:t>
            </a:r>
            <a:r>
              <a:rPr lang="es-ES" sz="2600" dirty="0"/>
              <a:t> Wikis casi para cualquier tema.</a:t>
            </a:r>
            <a:endParaRPr lang="es-ES"/>
          </a:p>
          <a:p>
            <a:endParaRPr lang="es-ES" sz="2600" dirty="0"/>
          </a:p>
        </p:txBody>
      </p:sp>
    </p:spTree>
    <p:extLst>
      <p:ext uri="{BB962C8B-B14F-4D97-AF65-F5344CB8AC3E}">
        <p14:creationId xmlns:p14="http://schemas.microsoft.com/office/powerpoint/2010/main" val="22761390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B1AEF-7139-E503-5B0E-AA401A84E0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86921C-7D5E-8E33-6A0F-B286BFDE9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PRUEBAS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829EBB-E5A0-F0F3-7755-CF5FB92D7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Pruebas funcionales principalmente</a:t>
            </a:r>
            <a:endParaRPr lang="es-ES" sz="2400" dirty="0">
              <a:solidFill>
                <a:srgbClr val="00B0F0"/>
              </a:solidFill>
            </a:endParaRPr>
          </a:p>
          <a:p>
            <a:pPr>
              <a:buFont typeface="Arial"/>
            </a:pPr>
            <a:r>
              <a:rPr lang="es-ES" sz="2400" b="1" dirty="0">
                <a:ea typeface="+mn-lt"/>
                <a:cs typeface="+mn-lt"/>
              </a:rPr>
              <a:t>Conexión base de datos</a:t>
            </a:r>
          </a:p>
          <a:p>
            <a:pPr>
              <a:buFont typeface="Arial"/>
            </a:pPr>
            <a:r>
              <a:rPr lang="es-ES" sz="2400" b="1" dirty="0" err="1">
                <a:ea typeface="+mn-lt"/>
                <a:cs typeface="+mn-lt"/>
              </a:rPr>
              <a:t>Creacion</a:t>
            </a:r>
            <a:r>
              <a:rPr lang="es-ES" sz="2400" b="1" dirty="0">
                <a:ea typeface="+mn-lt"/>
                <a:cs typeface="+mn-lt"/>
              </a:rPr>
              <a:t> de registros correctos en tablas directa e indirectamente(</a:t>
            </a:r>
            <a:r>
              <a:rPr lang="es-ES" sz="2400" b="1" dirty="0" err="1">
                <a:ea typeface="+mn-lt"/>
                <a:cs typeface="+mn-lt"/>
              </a:rPr>
              <a:t>triggers</a:t>
            </a:r>
            <a:r>
              <a:rPr lang="es-ES" sz="2400" b="1" dirty="0">
                <a:ea typeface="+mn-lt"/>
                <a:cs typeface="+mn-lt"/>
              </a:rPr>
              <a:t> y procedimientos almacenados)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s-ES" sz="2400" b="1" dirty="0">
                <a:ea typeface="+mn-lt"/>
                <a:cs typeface="+mn-lt"/>
              </a:rPr>
              <a:t>Campos </a:t>
            </a:r>
            <a:r>
              <a:rPr lang="es-ES" sz="2400" b="1" dirty="0" err="1">
                <a:ea typeface="+mn-lt"/>
                <a:cs typeface="+mn-lt"/>
              </a:rPr>
              <a:t>vacios</a:t>
            </a:r>
            <a:r>
              <a:rPr lang="es-ES" sz="2400" b="1" dirty="0">
                <a:ea typeface="+mn-lt"/>
                <a:cs typeface="+mn-lt"/>
              </a:rPr>
              <a:t> en formularios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s-ES" sz="2400" b="1" dirty="0">
                <a:ea typeface="+mn-lt"/>
                <a:cs typeface="+mn-lt"/>
              </a:rPr>
              <a:t>Campos rellenados incorrectamente</a:t>
            </a:r>
          </a:p>
          <a:p>
            <a:pPr>
              <a:buFont typeface="Arial"/>
            </a:pPr>
            <a:r>
              <a:rPr lang="es-ES" sz="2400" b="1" dirty="0">
                <a:ea typeface="+mn-lt"/>
                <a:cs typeface="+mn-lt"/>
              </a:rPr>
              <a:t>Redirecciones a paginas</a:t>
            </a:r>
          </a:p>
          <a:p>
            <a:pPr>
              <a:buFont typeface="Arial"/>
            </a:pPr>
            <a:r>
              <a:rPr lang="es-ES" sz="2400" b="1" dirty="0">
                <a:solidFill>
                  <a:srgbClr val="000000"/>
                </a:solidFill>
              </a:rPr>
              <a:t>Validaciones de formularios</a:t>
            </a:r>
          </a:p>
          <a:p>
            <a:pPr>
              <a:buFont typeface="Arial"/>
            </a:pPr>
            <a:r>
              <a:rPr lang="es-ES" sz="2400" b="1" dirty="0">
                <a:solidFill>
                  <a:srgbClr val="000000"/>
                </a:solidFill>
              </a:rPr>
              <a:t>Despliegue correcto de efectos y visuales</a:t>
            </a:r>
          </a:p>
          <a:p>
            <a:pPr>
              <a:buFont typeface="Arial"/>
            </a:pPr>
            <a:endParaRPr lang="es-ES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001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41DF54-241B-359E-1BF3-C62288F94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0732CD-2F6A-2D18-4F10-0D39C5734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>
                <a:solidFill>
                  <a:srgbClr val="FFC000"/>
                </a:solidFill>
              </a:rPr>
              <a:t>Modelo-Vista-Controlador</a:t>
            </a:r>
            <a:r>
              <a:rPr lang="es-ES" sz="4500" dirty="0"/>
              <a:t> </a:t>
            </a:r>
            <a:r>
              <a:rPr lang="es-ES" sz="4500" b="1" dirty="0">
                <a:solidFill>
                  <a:srgbClr val="00B0F0"/>
                </a:solidFill>
              </a:rPr>
              <a:t>[M.V.C.]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C8D3F-BA25-89DC-F118-07AF48A0D5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MODELO:</a:t>
            </a:r>
            <a:r>
              <a:rPr lang="es-ES" sz="2400" dirty="0">
                <a:solidFill>
                  <a:srgbClr val="00B0F0"/>
                </a:solidFill>
                <a:ea typeface="+mn-lt"/>
                <a:cs typeface="+mn-lt"/>
              </a:rPr>
              <a:t> 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Clases y </a:t>
            </a:r>
            <a:r>
              <a:rPr lang="es-ES" sz="2400" dirty="0" err="1">
                <a:solidFill>
                  <a:srgbClr val="000000"/>
                </a:solidFill>
                <a:ea typeface="+mn-lt"/>
                <a:cs typeface="+mn-lt"/>
              </a:rPr>
              <a:t>metodos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que trabajan con conexión a la base de datos y acceso a la tablas de esta.</a:t>
            </a:r>
            <a:endParaRPr lang="es-ES" sz="2400" dirty="0"/>
          </a:p>
          <a:p>
            <a:pPr>
              <a:buFont typeface="Arial"/>
            </a:pP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CONTROLADOR: 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Controla el flujo de </a:t>
            </a:r>
            <a:r>
              <a:rPr lang="es-ES" sz="2400" dirty="0" err="1">
                <a:solidFill>
                  <a:srgbClr val="000000"/>
                </a:solidFill>
                <a:ea typeface="+mn-lt"/>
                <a:cs typeface="+mn-lt"/>
              </a:rPr>
              <a:t>ejecucion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. Gestiona operaciones y llamadas a clases y </a:t>
            </a:r>
            <a:r>
              <a:rPr lang="es-ES" sz="2400" dirty="0" err="1">
                <a:solidFill>
                  <a:srgbClr val="000000"/>
                </a:solidFill>
                <a:ea typeface="+mn-lt"/>
                <a:cs typeface="+mn-lt"/>
              </a:rPr>
              <a:t>metodos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del modelo.</a:t>
            </a:r>
            <a:endParaRPr lang="es-ES"/>
          </a:p>
          <a:p>
            <a:pPr>
              <a:buFont typeface="Arial"/>
            </a:pPr>
            <a:r>
              <a:rPr lang="es-ES" sz="2400" b="1" dirty="0">
                <a:solidFill>
                  <a:srgbClr val="00B0F0"/>
                </a:solidFill>
              </a:rPr>
              <a:t>VISTA: </a:t>
            </a:r>
            <a:r>
              <a:rPr lang="es-ES" sz="2400" dirty="0"/>
              <a:t>Paginas y plantillas. </a:t>
            </a:r>
            <a:endParaRPr lang="es-ES" sz="2400" dirty="0">
              <a:solidFill>
                <a:srgbClr val="000000"/>
              </a:solidFill>
            </a:endParaRPr>
          </a:p>
          <a:p>
            <a:pPr>
              <a:buFont typeface="Arial"/>
            </a:pPr>
            <a:r>
              <a:rPr lang="es-ES" sz="2400" b="1" err="1">
                <a:solidFill>
                  <a:srgbClr val="00B0F0"/>
                </a:solidFill>
              </a:rPr>
              <a:t>Css</a:t>
            </a:r>
            <a:r>
              <a:rPr lang="es-ES" sz="2400" b="1">
                <a:solidFill>
                  <a:srgbClr val="00B0F0"/>
                </a:solidFill>
              </a:rPr>
              <a:t>: </a:t>
            </a:r>
            <a:r>
              <a:rPr lang="es-ES" sz="2400"/>
              <a:t>Estilos.</a:t>
            </a:r>
          </a:p>
          <a:p>
            <a:pPr>
              <a:buFont typeface="Arial"/>
              <a:buChar char="•"/>
            </a:pPr>
            <a:r>
              <a:rPr lang="es-ES" sz="2400" b="1" dirty="0" err="1">
                <a:solidFill>
                  <a:srgbClr val="00B0F0"/>
                </a:solidFill>
              </a:rPr>
              <a:t>Img</a:t>
            </a:r>
            <a:r>
              <a:rPr lang="es-ES" sz="2400" b="1" dirty="0">
                <a:solidFill>
                  <a:srgbClr val="00B0F0"/>
                </a:solidFill>
              </a:rPr>
              <a:t>: </a:t>
            </a:r>
            <a:r>
              <a:rPr lang="es-ES" sz="2400" dirty="0"/>
              <a:t>Imágenes de las </a:t>
            </a:r>
            <a:r>
              <a:rPr lang="es-ES" sz="2400" dirty="0" err="1"/>
              <a:t>peliculas</a:t>
            </a:r>
            <a:r>
              <a:rPr lang="es-ES" sz="2400" dirty="0"/>
              <a:t> y materiales para la pagina web.</a:t>
            </a:r>
          </a:p>
          <a:p>
            <a:pPr>
              <a:buFont typeface="Arial"/>
              <a:buChar char="•"/>
            </a:pPr>
            <a:r>
              <a:rPr lang="es-ES" sz="2400" b="1" dirty="0" err="1">
                <a:solidFill>
                  <a:srgbClr val="00B0F0"/>
                </a:solidFill>
              </a:rPr>
              <a:t>Css</a:t>
            </a:r>
            <a:r>
              <a:rPr lang="es-ES" sz="2400" b="1" dirty="0">
                <a:solidFill>
                  <a:srgbClr val="00B0F0"/>
                </a:solidFill>
              </a:rPr>
              <a:t>: </a:t>
            </a:r>
            <a:r>
              <a:rPr lang="es-ES" sz="2400" dirty="0"/>
              <a:t>Estilos.</a:t>
            </a:r>
          </a:p>
          <a:p>
            <a:pPr>
              <a:buFont typeface="Arial"/>
              <a:buChar char="•"/>
            </a:pPr>
            <a:endParaRPr lang="es-ES" sz="2400" dirty="0"/>
          </a:p>
          <a:p>
            <a:pPr>
              <a:buFont typeface="Arial"/>
              <a:buChar char="•"/>
            </a:pP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1268880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A824D-F809-54FA-EF6F-06ADD3BC1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2FEA85-6216-980E-6C08-9A89D2B35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>
                <a:solidFill>
                  <a:srgbClr val="FFC000"/>
                </a:solidFill>
              </a:rPr>
              <a:t>Modelo</a:t>
            </a:r>
            <a:endParaRPr lang="es-ES" sz="4500" b="1" dirty="0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CB8D8F-F5B2-07C1-894D-6C6EA71EE5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55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Conexion.php</a:t>
            </a:r>
            <a:r>
              <a:rPr lang="es-ES" sz="2400" b="1" dirty="0">
                <a:ea typeface="+mn-lt"/>
                <a:cs typeface="+mn-lt"/>
              </a:rPr>
              <a:t>:</a:t>
            </a:r>
            <a:br>
              <a:rPr lang="es-ES" sz="2400" b="1" dirty="0">
                <a:latin typeface="Aptos"/>
                <a:cs typeface="Times New Roman"/>
              </a:rPr>
            </a:br>
            <a:r>
              <a:rPr lang="es-ES" sz="2400" dirty="0">
                <a:ea typeface="+mn-lt"/>
                <a:cs typeface="Times New Roman"/>
              </a:rPr>
              <a:t>Contiene método</a:t>
            </a:r>
            <a:r>
              <a:rPr lang="es-ES" sz="2400" dirty="0">
                <a:ea typeface="+mn-lt"/>
                <a:cs typeface="+mn-lt"/>
              </a:rPr>
              <a:t> </a:t>
            </a:r>
            <a:r>
              <a:rPr lang="es-ES" sz="2400" b="1" dirty="0">
                <a:ea typeface="+mn-lt"/>
                <a:cs typeface="+mn-lt"/>
              </a:rPr>
              <a:t>estático </a:t>
            </a:r>
            <a:r>
              <a:rPr lang="es-ES" sz="2400" dirty="0">
                <a:ea typeface="+mn-lt"/>
                <a:cs typeface="+mn-lt"/>
              </a:rPr>
              <a:t>para obtener la instancia de conexión BBDD. </a:t>
            </a:r>
            <a:r>
              <a:rPr lang="es-ES" sz="2400" b="1" dirty="0">
                <a:ea typeface="+mn-lt"/>
                <a:cs typeface="+mn-lt"/>
              </a:rPr>
              <a:t>Simplifica </a:t>
            </a:r>
            <a:r>
              <a:rPr lang="es-ES" sz="2400" dirty="0">
                <a:ea typeface="+mn-lt"/>
                <a:cs typeface="+mn-lt"/>
              </a:rPr>
              <a:t>el proceso de conexión mediante </a:t>
            </a:r>
            <a:r>
              <a:rPr lang="es-ES" sz="2400" b="1" err="1">
                <a:ea typeface="+mn-lt"/>
                <a:cs typeface="+mn-lt"/>
              </a:rPr>
              <a:t>include</a:t>
            </a:r>
            <a:r>
              <a:rPr lang="es-ES" sz="2400" b="1" dirty="0">
                <a:ea typeface="+mn-lt"/>
                <a:cs typeface="+mn-lt"/>
              </a:rPr>
              <a:t>()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 sz="2400" dirty="0"/>
          </a:p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Usuario.php</a:t>
            </a:r>
            <a:r>
              <a:rPr lang="es-ES" sz="2400" b="1" dirty="0">
                <a:ea typeface="+mn-lt"/>
                <a:cs typeface="+mn-lt"/>
              </a:rPr>
              <a:t>:</a:t>
            </a:r>
            <a:br>
              <a:rPr lang="es-ES" sz="2400" b="1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Métodos para acceder a las </a:t>
            </a:r>
            <a:r>
              <a:rPr lang="es-ES" sz="2400" b="1" dirty="0">
                <a:ea typeface="+mn-lt"/>
                <a:cs typeface="+mn-lt"/>
              </a:rPr>
              <a:t>tablas </a:t>
            </a:r>
            <a:r>
              <a:rPr lang="es-ES" sz="2400" dirty="0">
                <a:ea typeface="+mn-lt"/>
                <a:cs typeface="+mn-lt"/>
              </a:rPr>
              <a:t>referentes a los usuarios.</a:t>
            </a:r>
            <a:endParaRPr lang="es-ES"/>
          </a:p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Modelo_DatosPeliculas.php</a:t>
            </a:r>
            <a:r>
              <a:rPr lang="es-ES" sz="2400" b="1" dirty="0">
                <a:ea typeface="+mn-lt"/>
                <a:cs typeface="+mn-lt"/>
              </a:rPr>
              <a:t>:</a:t>
            </a:r>
            <a:br>
              <a:rPr lang="es-ES" sz="2400" b="1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Métodos para acceder a los datos de las </a:t>
            </a:r>
            <a:r>
              <a:rPr lang="es-ES" sz="2400" b="1" dirty="0">
                <a:ea typeface="+mn-lt"/>
                <a:cs typeface="+mn-lt"/>
              </a:rPr>
              <a:t>tablas </a:t>
            </a:r>
            <a:r>
              <a:rPr lang="es-ES" sz="2400" dirty="0">
                <a:ea typeface="+mn-lt"/>
                <a:cs typeface="+mn-lt"/>
              </a:rPr>
              <a:t>referentes a las películas </a:t>
            </a:r>
            <a:endParaRPr lang="es-ES" sz="2400" dirty="0"/>
          </a:p>
          <a:p>
            <a:pPr>
              <a:buFont typeface="Arial"/>
            </a:pPr>
            <a:endParaRPr lang="es-ES" sz="2400" dirty="0"/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56133A4-6CCB-2B80-D9EB-83D22BABD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50" y="-4044"/>
            <a:ext cx="4948688" cy="49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1192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3360B3-28C3-F83F-EF6E-5ECCA7150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70AD8C-D2FE-9E7B-2AA0-927D76EFE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>
                <a:solidFill>
                  <a:srgbClr val="FFC000"/>
                </a:solidFill>
              </a:rPr>
              <a:t>Modelo</a:t>
            </a:r>
            <a:endParaRPr lang="es-ES" sz="4500" b="1" dirty="0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5686AF-D1EB-B46B-3539-D4A414402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s-ES" sz="2400" b="1" dirty="0" err="1">
                <a:ea typeface="+mn-lt"/>
                <a:cs typeface="+mn-lt"/>
              </a:rPr>
              <a:t>Conexion.php</a:t>
            </a:r>
            <a:endParaRPr lang="es-ES" sz="2400" dirty="0" err="1"/>
          </a:p>
          <a:p>
            <a:pPr>
              <a:buFont typeface="Arial"/>
            </a:pPr>
            <a:endParaRPr lang="es-ES" sz="2400" dirty="0"/>
          </a:p>
        </p:txBody>
      </p:sp>
      <p:pic>
        <p:nvPicPr>
          <p:cNvPr id="4" name="Imagen 3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F0F3BB0-4956-F7C6-DA3C-0BCE19680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5855" y="1936271"/>
            <a:ext cx="8589573" cy="4495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8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F2A79-ADED-DC41-B0AC-0BFC7A44D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536130-B600-0072-7C19-DA73E2662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>
                <a:solidFill>
                  <a:srgbClr val="FFC000"/>
                </a:solidFill>
              </a:rPr>
              <a:t>Modelo</a:t>
            </a:r>
            <a:endParaRPr lang="es-ES" sz="4500" b="1" dirty="0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DC62D8-246B-BA10-3AA0-AFF714EDAD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55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Conexion.php</a:t>
            </a:r>
            <a:r>
              <a:rPr lang="es-ES" sz="2400" b="1" dirty="0">
                <a:ea typeface="+mn-lt"/>
                <a:cs typeface="+mn-lt"/>
              </a:rPr>
              <a:t>:</a:t>
            </a:r>
            <a:br>
              <a:rPr lang="es-ES" sz="2400" b="1" dirty="0">
                <a:latin typeface="Aptos"/>
                <a:cs typeface="Times New Roman"/>
              </a:rPr>
            </a:br>
            <a:r>
              <a:rPr lang="es-ES" sz="2400" dirty="0">
                <a:ea typeface="+mn-lt"/>
                <a:cs typeface="Times New Roman"/>
              </a:rPr>
              <a:t>Contiene método</a:t>
            </a:r>
            <a:r>
              <a:rPr lang="es-ES" sz="2400" dirty="0">
                <a:ea typeface="+mn-lt"/>
                <a:cs typeface="+mn-lt"/>
              </a:rPr>
              <a:t> </a:t>
            </a:r>
            <a:r>
              <a:rPr lang="es-ES" sz="2400" b="1" dirty="0">
                <a:ea typeface="+mn-lt"/>
                <a:cs typeface="+mn-lt"/>
              </a:rPr>
              <a:t>estático </a:t>
            </a:r>
            <a:r>
              <a:rPr lang="es-ES" sz="2400" dirty="0">
                <a:ea typeface="+mn-lt"/>
                <a:cs typeface="+mn-lt"/>
              </a:rPr>
              <a:t>para obtener la instancia de conexión BBDD. </a:t>
            </a:r>
            <a:r>
              <a:rPr lang="es-ES" sz="2400" b="1" dirty="0">
                <a:ea typeface="+mn-lt"/>
                <a:cs typeface="+mn-lt"/>
              </a:rPr>
              <a:t>Simplifica </a:t>
            </a:r>
            <a:r>
              <a:rPr lang="es-ES" sz="2400" dirty="0">
                <a:ea typeface="+mn-lt"/>
                <a:cs typeface="+mn-lt"/>
              </a:rPr>
              <a:t>el proceso de conexión mediante </a:t>
            </a:r>
            <a:r>
              <a:rPr lang="es-ES" sz="2400" b="1" err="1">
                <a:ea typeface="+mn-lt"/>
                <a:cs typeface="+mn-lt"/>
              </a:rPr>
              <a:t>include</a:t>
            </a:r>
            <a:r>
              <a:rPr lang="es-ES" sz="2400" b="1" dirty="0">
                <a:ea typeface="+mn-lt"/>
                <a:cs typeface="+mn-lt"/>
              </a:rPr>
              <a:t>()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 sz="2400" dirty="0"/>
          </a:p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Usuario.php</a:t>
            </a:r>
            <a:r>
              <a:rPr lang="es-ES" sz="2400" b="1" dirty="0">
                <a:ea typeface="+mn-lt"/>
                <a:cs typeface="+mn-lt"/>
              </a:rPr>
              <a:t>:</a:t>
            </a:r>
            <a:br>
              <a:rPr lang="es-ES" sz="2400" b="1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Métodos para acceder a las </a:t>
            </a:r>
            <a:r>
              <a:rPr lang="es-ES" sz="2400" b="1" dirty="0">
                <a:ea typeface="+mn-lt"/>
                <a:cs typeface="+mn-lt"/>
              </a:rPr>
              <a:t>tablas </a:t>
            </a:r>
            <a:r>
              <a:rPr lang="es-ES" sz="2400" dirty="0">
                <a:ea typeface="+mn-lt"/>
                <a:cs typeface="+mn-lt"/>
              </a:rPr>
              <a:t>referentes a los usuarios.</a:t>
            </a:r>
            <a:endParaRPr lang="es-ES"/>
          </a:p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Modelo_DatosPeliculas.php</a:t>
            </a:r>
            <a:r>
              <a:rPr lang="es-ES" sz="2400" b="1" dirty="0">
                <a:ea typeface="+mn-lt"/>
                <a:cs typeface="+mn-lt"/>
              </a:rPr>
              <a:t>:</a:t>
            </a:r>
            <a:br>
              <a:rPr lang="es-ES" sz="2400" b="1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Métodos para acceder a los datos de las </a:t>
            </a:r>
            <a:r>
              <a:rPr lang="es-ES" sz="2400" b="1" dirty="0">
                <a:ea typeface="+mn-lt"/>
                <a:cs typeface="+mn-lt"/>
              </a:rPr>
              <a:t>tablas </a:t>
            </a:r>
            <a:r>
              <a:rPr lang="es-ES" sz="2400" dirty="0">
                <a:ea typeface="+mn-lt"/>
                <a:cs typeface="+mn-lt"/>
              </a:rPr>
              <a:t>referentes a las películas </a:t>
            </a:r>
            <a:endParaRPr lang="es-ES" sz="2400" dirty="0"/>
          </a:p>
          <a:p>
            <a:pPr>
              <a:buFont typeface="Arial"/>
            </a:pPr>
            <a:endParaRPr lang="es-ES" sz="2400" dirty="0"/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612EEB90-1555-BC83-C6A6-F9C61BAD1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750" y="-4044"/>
            <a:ext cx="4948688" cy="493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7144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67A29B-5A25-963D-F47B-2D11F3FA5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3FEB2-302E-F16E-F8BD-AD4C71E1B3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>
                <a:solidFill>
                  <a:srgbClr val="FFC000"/>
                </a:solidFill>
              </a:rPr>
              <a:t>Vista</a:t>
            </a:r>
            <a:endParaRPr lang="es-ES" sz="4500" b="1" dirty="0">
              <a:solidFill>
                <a:srgbClr val="00B0F0"/>
              </a:solidFill>
            </a:endParaRPr>
          </a:p>
        </p:txBody>
      </p:sp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175A7710-5702-B5D9-CD1A-D586AA5A1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156" y="0"/>
            <a:ext cx="4336570" cy="6838231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BBB363F-97D1-C80D-FA69-0572A39FCB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45525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s-ES" sz="2400" b="1" dirty="0">
                <a:ea typeface="+mn-lt"/>
                <a:cs typeface="+mn-lt"/>
              </a:rPr>
              <a:t>Paginas normales:</a:t>
            </a:r>
            <a:br>
              <a:rPr lang="es-ES" sz="2400" b="1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Enteras o elementos de estas como </a:t>
            </a:r>
            <a:r>
              <a:rPr lang="es-ES" sz="2400" dirty="0" err="1">
                <a:ea typeface="+mn-lt"/>
                <a:cs typeface="+mn-lt"/>
              </a:rPr>
              <a:t>Footer</a:t>
            </a:r>
            <a:r>
              <a:rPr lang="es-ES" sz="2400" dirty="0">
                <a:ea typeface="+mn-lt"/>
                <a:cs typeface="+mn-lt"/>
              </a:rPr>
              <a:t> o </a:t>
            </a:r>
            <a:r>
              <a:rPr lang="es-ES" sz="2400" dirty="0" err="1">
                <a:ea typeface="+mn-lt"/>
                <a:cs typeface="+mn-lt"/>
              </a:rPr>
              <a:t>formulario_añadir</a:t>
            </a:r>
            <a:r>
              <a:rPr lang="es-ES" sz="2400" dirty="0">
                <a:ea typeface="+mn-lt"/>
                <a:cs typeface="+mn-lt"/>
              </a:rPr>
              <a:t> </a:t>
            </a:r>
            <a:r>
              <a:rPr lang="es-ES" sz="2400" dirty="0" err="1">
                <a:ea typeface="+mn-lt"/>
                <a:cs typeface="+mn-lt"/>
              </a:rPr>
              <a:t>pelicula</a:t>
            </a:r>
            <a:r>
              <a:rPr lang="es-ES" sz="2400" dirty="0">
                <a:ea typeface="+mn-lt"/>
                <a:cs typeface="+mn-lt"/>
              </a:rPr>
              <a:t>.</a:t>
            </a:r>
            <a:r>
              <a:rPr lang="es-ES" sz="2400" b="1" dirty="0">
                <a:ea typeface="+mn-lt"/>
                <a:cs typeface="+mn-lt"/>
              </a:rPr>
              <a:t> </a:t>
            </a:r>
          </a:p>
          <a:p>
            <a:pPr>
              <a:buFont typeface="Arial"/>
            </a:pPr>
            <a:r>
              <a:rPr lang="es-ES" sz="2400" b="1" dirty="0">
                <a:ea typeface="+mn-lt"/>
                <a:cs typeface="+mn-lt"/>
              </a:rPr>
              <a:t>Registros:</a:t>
            </a:r>
            <a:br>
              <a:rPr lang="es-ES" sz="2400" b="1" dirty="0">
                <a:latin typeface="Aptos"/>
                <a:cs typeface="Times New Roman"/>
              </a:rPr>
            </a:br>
            <a:r>
              <a:rPr lang="es-ES" sz="2400" dirty="0">
                <a:ea typeface="+mn-lt"/>
                <a:cs typeface="Times New Roman"/>
              </a:rPr>
              <a:t>Paginas de éxito o fracaso de formulario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 sz="2400"/>
          </a:p>
          <a:p>
            <a:pPr>
              <a:buFont typeface="Arial"/>
            </a:pPr>
            <a:r>
              <a:rPr lang="es-ES" sz="2400" b="1" dirty="0" err="1">
                <a:ea typeface="+mn-lt"/>
                <a:cs typeface="+mn-lt"/>
              </a:rPr>
              <a:t>Templates</a:t>
            </a:r>
            <a:r>
              <a:rPr lang="es-ES" sz="2400" b="1" dirty="0">
                <a:ea typeface="+mn-lt"/>
                <a:cs typeface="+mn-lt"/>
              </a:rPr>
              <a:t> o Plantillas:</a:t>
            </a:r>
            <a:br>
              <a:rPr lang="es-ES" sz="2400" b="1" dirty="0">
                <a:ea typeface="+mn-lt"/>
                <a:cs typeface="+mn-lt"/>
              </a:rPr>
            </a:br>
            <a:r>
              <a:rPr lang="es-ES" sz="2400" dirty="0">
                <a:ea typeface="+mn-lt"/>
                <a:cs typeface="+mn-lt"/>
              </a:rPr>
              <a:t>Paginas enteras o parciales de </a:t>
            </a:r>
            <a:r>
              <a:rPr lang="es-ES" sz="2400" dirty="0" err="1">
                <a:ea typeface="+mn-lt"/>
                <a:cs typeface="+mn-lt"/>
              </a:rPr>
              <a:t>Php</a:t>
            </a:r>
            <a:r>
              <a:rPr lang="es-ES" sz="2400" dirty="0">
                <a:ea typeface="+mn-lt"/>
                <a:cs typeface="+mn-lt"/>
              </a:rPr>
              <a:t> con </a:t>
            </a:r>
            <a:r>
              <a:rPr lang="es-ES" sz="2400" dirty="0" err="1">
                <a:ea typeface="+mn-lt"/>
                <a:cs typeface="+mn-lt"/>
              </a:rPr>
              <a:t>html</a:t>
            </a:r>
            <a:r>
              <a:rPr lang="es-ES" sz="2400" dirty="0">
                <a:ea typeface="+mn-lt"/>
                <a:cs typeface="+mn-lt"/>
              </a:rPr>
              <a:t> incrustado que se rellenan </a:t>
            </a:r>
            <a:r>
              <a:rPr lang="es-ES" sz="2400" b="1" dirty="0" err="1">
                <a:ea typeface="+mn-lt"/>
                <a:cs typeface="+mn-lt"/>
              </a:rPr>
              <a:t>proceduralmente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dirty="0">
                <a:ea typeface="+mn-lt"/>
                <a:cs typeface="+mn-lt"/>
              </a:rPr>
              <a:t>por un </a:t>
            </a:r>
            <a:r>
              <a:rPr lang="es-ES" sz="2400" b="1" dirty="0">
                <a:ea typeface="+mn-lt"/>
                <a:cs typeface="+mn-lt"/>
              </a:rPr>
              <a:t>controlador</a:t>
            </a:r>
            <a:r>
              <a:rPr lang="es-ES" sz="2400" dirty="0">
                <a:ea typeface="+mn-lt"/>
                <a:cs typeface="+mn-lt"/>
              </a:rPr>
              <a:t>. Como el </a:t>
            </a:r>
            <a:r>
              <a:rPr lang="es-ES" sz="2400" dirty="0" err="1">
                <a:ea typeface="+mn-lt"/>
                <a:cs typeface="+mn-lt"/>
              </a:rPr>
              <a:t>trailer</a:t>
            </a:r>
            <a:r>
              <a:rPr lang="es-ES" sz="2400" dirty="0">
                <a:ea typeface="+mn-lt"/>
                <a:cs typeface="+mn-lt"/>
              </a:rPr>
              <a:t>, </a:t>
            </a:r>
            <a:r>
              <a:rPr lang="es-ES" sz="2400" dirty="0" err="1">
                <a:ea typeface="+mn-lt"/>
                <a:cs typeface="+mn-lt"/>
              </a:rPr>
              <a:t>header</a:t>
            </a:r>
            <a:r>
              <a:rPr lang="es-ES" sz="2400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85141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042C6-C644-1C91-839F-9BEBD8FA3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41CE28-750A-1574-E46D-FC679FE90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 err="1">
                <a:solidFill>
                  <a:srgbClr val="FFC000"/>
                </a:solidFill>
              </a:rPr>
              <a:t>Controler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76784E-E202-DCE6-B5B5-1BFE5C5B9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15488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</a:pPr>
            <a:r>
              <a:rPr lang="es-ES" sz="2400" dirty="0">
                <a:ea typeface="+mn-lt"/>
                <a:cs typeface="+mn-lt"/>
              </a:rPr>
              <a:t>Llaman </a:t>
            </a:r>
            <a:r>
              <a:rPr lang="es-ES" sz="2400" b="1" err="1">
                <a:ea typeface="+mn-lt"/>
                <a:cs typeface="+mn-lt"/>
              </a:rPr>
              <a:t>metodos</a:t>
            </a:r>
            <a:r>
              <a:rPr lang="es-ES" sz="2400" b="1" dirty="0">
                <a:ea typeface="+mn-lt"/>
                <a:cs typeface="+mn-lt"/>
              </a:rPr>
              <a:t> de clases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[modelo]</a:t>
            </a:r>
            <a:r>
              <a:rPr lang="es-ES" sz="2400" dirty="0">
                <a:ea typeface="+mn-lt"/>
                <a:cs typeface="+mn-lt"/>
              </a:rPr>
              <a:t> que se conecta a la base de datos.</a:t>
            </a:r>
          </a:p>
          <a:p>
            <a:pPr>
              <a:buFont typeface="Arial"/>
            </a:pPr>
            <a:r>
              <a:rPr lang="es-ES" sz="2400" dirty="0">
                <a:ea typeface="+mn-lt"/>
                <a:cs typeface="+mn-lt"/>
              </a:rPr>
              <a:t>Llaman </a:t>
            </a:r>
            <a:r>
              <a:rPr lang="es-ES" sz="2400" b="1" dirty="0" err="1">
                <a:ea typeface="+mn-lt"/>
                <a:cs typeface="+mn-lt"/>
              </a:rPr>
              <a:t>metodos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[modelo]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dirty="0">
                <a:ea typeface="+mn-lt"/>
                <a:cs typeface="+mn-lt"/>
              </a:rPr>
              <a:t>que </a:t>
            </a:r>
            <a:r>
              <a:rPr lang="es-ES" sz="2400" b="1" dirty="0">
                <a:ea typeface="+mn-lt"/>
                <a:cs typeface="+mn-lt"/>
              </a:rPr>
              <a:t>extraen </a:t>
            </a:r>
            <a:r>
              <a:rPr lang="es-ES" sz="2400" dirty="0" err="1">
                <a:ea typeface="+mn-lt"/>
                <a:cs typeface="+mn-lt"/>
              </a:rPr>
              <a:t>info</a:t>
            </a:r>
            <a:r>
              <a:rPr lang="es-ES" sz="2400" dirty="0">
                <a:ea typeface="+mn-lt"/>
                <a:cs typeface="+mn-lt"/>
              </a:rPr>
              <a:t> de la BBDD y lo asignan a variables.</a:t>
            </a:r>
            <a:endParaRPr lang="es-ES"/>
          </a:p>
          <a:p>
            <a:pPr>
              <a:buFont typeface="Arial"/>
            </a:pPr>
            <a:r>
              <a:rPr lang="es-ES" sz="2400" dirty="0">
                <a:ea typeface="+mn-lt"/>
                <a:cs typeface="+mn-lt"/>
              </a:rPr>
              <a:t>Generan paginas o partes de estas, como el </a:t>
            </a:r>
            <a:r>
              <a:rPr lang="es-ES" sz="2400" b="1" dirty="0" err="1">
                <a:ea typeface="+mn-lt"/>
                <a:cs typeface="+mn-lt"/>
              </a:rPr>
              <a:t>header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dirty="0">
                <a:ea typeface="+mn-lt"/>
                <a:cs typeface="+mn-lt"/>
              </a:rPr>
              <a:t>o la </a:t>
            </a:r>
            <a:r>
              <a:rPr lang="es-ES" sz="2400" b="1" dirty="0">
                <a:ea typeface="+mn-lt"/>
                <a:cs typeface="+mn-lt"/>
              </a:rPr>
              <a:t>pagina principal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n-US" sz="2400" dirty="0">
              <a:ea typeface="+mn-lt"/>
              <a:cs typeface="+mn-lt"/>
            </a:endParaRPr>
          </a:p>
          <a:p>
            <a:pPr>
              <a:buFont typeface="Arial"/>
            </a:pPr>
            <a:r>
              <a:rPr lang="es-ES" sz="2400" b="1" err="1">
                <a:ea typeface="+mn-lt"/>
                <a:cs typeface="+mn-lt"/>
              </a:rPr>
              <a:t>Tranfiere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err="1">
                <a:ea typeface="+mn-lt"/>
                <a:cs typeface="+mn-lt"/>
              </a:rPr>
              <a:t>info</a:t>
            </a:r>
            <a:r>
              <a:rPr lang="es-ES" sz="2400" dirty="0">
                <a:ea typeface="+mn-lt"/>
                <a:cs typeface="+mn-lt"/>
              </a:rPr>
              <a:t> desde los </a:t>
            </a:r>
            <a:r>
              <a:rPr lang="es-ES" sz="2400" b="1" dirty="0">
                <a:ea typeface="+mn-lt"/>
                <a:cs typeface="+mn-lt"/>
              </a:rPr>
              <a:t>formularios</a:t>
            </a:r>
            <a:r>
              <a:rPr lang="es-ES" sz="2400" dirty="0">
                <a:ea typeface="+mn-lt"/>
                <a:cs typeface="+mn-lt"/>
              </a:rPr>
              <a:t> a </a:t>
            </a:r>
            <a:r>
              <a:rPr lang="es-ES" sz="2400" b="1" dirty="0">
                <a:ea typeface="+mn-lt"/>
                <a:cs typeface="+mn-lt"/>
              </a:rPr>
              <a:t>variables</a:t>
            </a:r>
            <a:r>
              <a:rPr lang="es-ES" sz="2400" dirty="0">
                <a:ea typeface="+mn-lt"/>
                <a:cs typeface="+mn-lt"/>
              </a:rPr>
              <a:t>.</a:t>
            </a:r>
          </a:p>
          <a:p>
            <a:pPr>
              <a:buFont typeface="Arial"/>
            </a:pPr>
            <a:r>
              <a:rPr lang="es-ES" sz="2400" dirty="0">
                <a:ea typeface="+mn-lt"/>
                <a:cs typeface="+mn-lt"/>
              </a:rPr>
              <a:t>Llaman  </a:t>
            </a:r>
            <a:r>
              <a:rPr lang="es-ES" sz="2400" b="1" dirty="0" err="1">
                <a:ea typeface="+mn-lt"/>
                <a:cs typeface="+mn-lt"/>
              </a:rPr>
              <a:t>metodos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b="1" dirty="0">
                <a:solidFill>
                  <a:srgbClr val="00B0F0"/>
                </a:solidFill>
                <a:ea typeface="+mn-lt"/>
                <a:cs typeface="+mn-lt"/>
              </a:rPr>
              <a:t>[modelo]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dirty="0">
                <a:ea typeface="+mn-lt"/>
                <a:cs typeface="+mn-lt"/>
              </a:rPr>
              <a:t>que </a:t>
            </a:r>
            <a:r>
              <a:rPr lang="es-ES" sz="2400" b="1" dirty="0">
                <a:ea typeface="+mn-lt"/>
                <a:cs typeface="+mn-lt"/>
              </a:rPr>
              <a:t>insertan</a:t>
            </a:r>
            <a:r>
              <a:rPr lang="es-ES" sz="2400" dirty="0">
                <a:ea typeface="+mn-lt"/>
                <a:cs typeface="+mn-lt"/>
              </a:rPr>
              <a:t> la </a:t>
            </a:r>
            <a:r>
              <a:rPr lang="es-ES" sz="2400" dirty="0" err="1">
                <a:ea typeface="+mn-lt"/>
                <a:cs typeface="+mn-lt"/>
              </a:rPr>
              <a:t>info</a:t>
            </a:r>
            <a:r>
              <a:rPr lang="es-ES" sz="2400" dirty="0">
                <a:ea typeface="+mn-lt"/>
                <a:cs typeface="+mn-lt"/>
              </a:rPr>
              <a:t> de las </a:t>
            </a:r>
            <a:r>
              <a:rPr lang="es-ES" sz="2400" b="1" dirty="0">
                <a:ea typeface="+mn-lt"/>
                <a:cs typeface="+mn-lt"/>
              </a:rPr>
              <a:t>variables</a:t>
            </a:r>
            <a:r>
              <a:rPr lang="es-ES" sz="2400" dirty="0">
                <a:solidFill>
                  <a:srgbClr val="00B0F0"/>
                </a:solidFill>
                <a:ea typeface="+mn-lt"/>
                <a:cs typeface="+mn-lt"/>
              </a:rPr>
              <a:t>[formularios]</a:t>
            </a:r>
            <a:r>
              <a:rPr lang="es-ES" sz="2400" b="1" dirty="0">
                <a:ea typeface="+mn-lt"/>
                <a:cs typeface="+mn-lt"/>
              </a:rPr>
              <a:t> </a:t>
            </a:r>
            <a:r>
              <a:rPr lang="es-ES" sz="2400" dirty="0">
                <a:ea typeface="+mn-lt"/>
                <a:cs typeface="+mn-lt"/>
              </a:rPr>
              <a:t>en la BBDD.</a:t>
            </a:r>
            <a:endParaRPr lang="en-US" sz="2400" dirty="0">
              <a:ea typeface="+mn-lt"/>
              <a:cs typeface="+mn-lt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9AA7BC5-9E5B-FF51-810C-BDFE07D683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6198" y="0"/>
            <a:ext cx="520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6002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D2AF8-C19B-D2E6-8F31-F814F10F2C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9FFF1-3D2E-C969-BDFC-519369934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PATRON </a:t>
            </a:r>
            <a:r>
              <a:rPr lang="es-ES" sz="4500" b="1" dirty="0" err="1">
                <a:solidFill>
                  <a:srgbClr val="FFC000"/>
                </a:solidFill>
              </a:rPr>
              <a:t>Controler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98DF68-BE3C-DFE0-47B2-BEE5D6FC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0356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buFont typeface="Arial"/>
              <a:buChar char="•"/>
            </a:pPr>
            <a:r>
              <a:rPr lang="es-ES" sz="2400" b="1" dirty="0" err="1">
                <a:ea typeface="+mn-lt"/>
                <a:cs typeface="+mn-lt"/>
              </a:rPr>
              <a:t>ConexionCredenciales.php</a:t>
            </a:r>
            <a:r>
              <a:rPr lang="es-ES" sz="2400" b="1" dirty="0">
                <a:ea typeface="+mn-lt"/>
                <a:cs typeface="+mn-lt"/>
              </a:rPr>
              <a:t>:</a:t>
            </a:r>
            <a:r>
              <a:rPr lang="es-ES" sz="2400" dirty="0">
                <a:ea typeface="+mn-lt"/>
                <a:cs typeface="+mn-lt"/>
              </a:rPr>
              <a:t> contiene </a:t>
            </a:r>
            <a:r>
              <a:rPr lang="es-ES" sz="2400" b="1" dirty="0">
                <a:ea typeface="+mn-lt"/>
                <a:cs typeface="+mn-lt"/>
              </a:rPr>
              <a:t>variables inicializadas</a:t>
            </a:r>
            <a:r>
              <a:rPr lang="es-ES" sz="2400" dirty="0">
                <a:ea typeface="+mn-lt"/>
                <a:cs typeface="+mn-lt"/>
              </a:rPr>
              <a:t> con las </a:t>
            </a:r>
            <a:r>
              <a:rPr lang="es-ES" sz="2400" b="1" dirty="0">
                <a:ea typeface="+mn-lt"/>
                <a:cs typeface="+mn-lt"/>
              </a:rPr>
              <a:t>credenciales</a:t>
            </a:r>
            <a:r>
              <a:rPr lang="es-ES" sz="2400" dirty="0">
                <a:ea typeface="+mn-lt"/>
                <a:cs typeface="+mn-lt"/>
              </a:rPr>
              <a:t> para la </a:t>
            </a:r>
            <a:r>
              <a:rPr lang="es-ES" sz="2400" b="1" dirty="0">
                <a:ea typeface="+mn-lt"/>
                <a:cs typeface="+mn-lt"/>
              </a:rPr>
              <a:t>conexión </a:t>
            </a:r>
            <a:r>
              <a:rPr lang="es-ES" sz="2400" dirty="0">
                <a:ea typeface="+mn-lt"/>
                <a:cs typeface="+mn-lt"/>
              </a:rPr>
              <a:t>a la base de datos y una </a:t>
            </a:r>
            <a:r>
              <a:rPr lang="es-ES" sz="2400" b="1" dirty="0">
                <a:ea typeface="+mn-lt"/>
                <a:cs typeface="+mn-lt"/>
              </a:rPr>
              <a:t>instancia</a:t>
            </a:r>
            <a:r>
              <a:rPr lang="es-ES" sz="2400" dirty="0">
                <a:ea typeface="+mn-lt"/>
                <a:cs typeface="+mn-lt"/>
              </a:rPr>
              <a:t> de la clase </a:t>
            </a:r>
            <a:r>
              <a:rPr lang="es-ES" sz="2400" b="1" dirty="0">
                <a:ea typeface="+mn-lt"/>
                <a:cs typeface="+mn-lt"/>
              </a:rPr>
              <a:t>usuario</a:t>
            </a:r>
            <a:r>
              <a:rPr lang="es-ES" sz="2400" dirty="0">
                <a:ea typeface="+mn-lt"/>
                <a:cs typeface="+mn-lt"/>
              </a:rPr>
              <a:t>.</a:t>
            </a:r>
            <a:endParaRPr lang="es-ES"/>
          </a:p>
          <a:p>
            <a:pPr>
              <a:buFont typeface="Arial"/>
            </a:pPr>
            <a:r>
              <a:rPr lang="es-ES" sz="2400" dirty="0">
                <a:ea typeface="+mn-lt"/>
                <a:cs typeface="+mn-lt"/>
              </a:rPr>
              <a:t>Lo coloco en varios archivos con </a:t>
            </a:r>
            <a:r>
              <a:rPr lang="es-ES" sz="2400" b="1" dirty="0" err="1">
                <a:ea typeface="+mn-lt"/>
                <a:cs typeface="+mn-lt"/>
              </a:rPr>
              <a:t>include</a:t>
            </a:r>
            <a:r>
              <a:rPr lang="es-ES" sz="2400" b="1" dirty="0">
                <a:ea typeface="+mn-lt"/>
                <a:cs typeface="+mn-lt"/>
              </a:rPr>
              <a:t>()</a:t>
            </a:r>
            <a:r>
              <a:rPr lang="es-ES" sz="2400" dirty="0">
                <a:ea typeface="+mn-lt"/>
                <a:cs typeface="+mn-lt"/>
              </a:rPr>
              <a:t> para simplificar el proceso</a:t>
            </a:r>
          </a:p>
          <a:p>
            <a:pPr>
              <a:buFont typeface="Arial"/>
            </a:pPr>
            <a:endParaRPr lang="es-ES" sz="2400" dirty="0">
              <a:ea typeface="+mn-lt"/>
              <a:cs typeface="+mn-lt"/>
            </a:endParaRPr>
          </a:p>
        </p:txBody>
      </p:sp>
      <p:pic>
        <p:nvPicPr>
          <p:cNvPr id="6" name="Imagen 5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AB4FC753-8EDB-9464-264B-026DEF0348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9002" y="2185809"/>
            <a:ext cx="6004348" cy="467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0006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31278-AF56-5B4E-1E18-07EC587E2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28C3FA-E342-5DBF-467D-820F379CA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</a:t>
            </a:r>
            <a:endParaRPr lang="es-ES" sz="45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4900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A7CEF1-D196-D85F-CE13-609BE4C56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394F0-C743-A9F2-DA4C-0A5153A8E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DESARROLLO: </a:t>
            </a:r>
            <a:r>
              <a:rPr lang="es-ES" sz="4500" dirty="0">
                <a:solidFill>
                  <a:srgbClr val="00B0F0"/>
                </a:solidFill>
              </a:rPr>
              <a:t>IDEA </a:t>
            </a:r>
            <a:r>
              <a:rPr lang="es-ES" sz="4500" b="1" dirty="0">
                <a:solidFill>
                  <a:srgbClr val="00B0F0"/>
                </a:solidFill>
              </a:rPr>
              <a:t>VS </a:t>
            </a:r>
            <a:r>
              <a:rPr lang="es-ES" sz="4500" dirty="0">
                <a:solidFill>
                  <a:srgbClr val="00B0F0"/>
                </a:solidFill>
              </a:rPr>
              <a:t>EJECUCION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A11812-0D56-4ABC-6ADB-444AC8442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El </a:t>
            </a:r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resultado</a:t>
            </a:r>
            <a:r>
              <a:rPr lang="es-ES" b="1" dirty="0">
                <a:ea typeface="+mn-lt"/>
                <a:cs typeface="+mn-lt"/>
              </a:rPr>
              <a:t> no coincide con la </a:t>
            </a:r>
            <a:r>
              <a:rPr lang="es-ES" b="1" dirty="0">
                <a:solidFill>
                  <a:srgbClr val="00B0F0"/>
                </a:solidFill>
                <a:ea typeface="+mn-lt"/>
                <a:cs typeface="+mn-lt"/>
              </a:rPr>
              <a:t>idea: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Manejo del tiempo</a:t>
            </a:r>
          </a:p>
          <a:p>
            <a:r>
              <a:rPr lang="es-ES" dirty="0">
                <a:solidFill>
                  <a:srgbClr val="000000"/>
                </a:solidFill>
                <a:ea typeface="+mn-lt"/>
                <a:cs typeface="+mn-lt"/>
              </a:rPr>
              <a:t>Prioridad de elementos</a:t>
            </a: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Importantes 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VS </a:t>
            </a:r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Complementarios</a:t>
            </a:r>
            <a:endParaRPr lang="es-ES" b="1">
              <a:solidFill>
                <a:srgbClr val="C00000"/>
              </a:solidFill>
              <a:ea typeface="+mn-lt"/>
              <a:cs typeface="+mn-lt"/>
            </a:endParaRPr>
          </a:p>
          <a:p>
            <a:r>
              <a:rPr lang="es-ES" dirty="0">
                <a:solidFill>
                  <a:srgbClr val="000000"/>
                </a:solidFill>
                <a:ea typeface="+mn-lt"/>
                <a:cs typeface="+mn-lt"/>
              </a:rPr>
              <a:t>Idea original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BIEN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/</a:t>
            </a:r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MAL</a:t>
            </a:r>
            <a:r>
              <a:rPr lang="es-ES" dirty="0">
                <a:solidFill>
                  <a:srgbClr val="000000"/>
                </a:solidFill>
                <a:ea typeface="+mn-lt"/>
                <a:cs typeface="+mn-lt"/>
              </a:rPr>
              <a:t> definida 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---&gt; </a:t>
            </a:r>
            <a:r>
              <a:rPr lang="es-ES" dirty="0">
                <a:solidFill>
                  <a:srgbClr val="000000"/>
                </a:solidFill>
                <a:ea typeface="+mn-lt"/>
                <a:cs typeface="+mn-lt"/>
              </a:rPr>
              <a:t>Efecto en cadena</a:t>
            </a: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3281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El contenido generado por IA puede ser incorrecto.">
            <a:extLst>
              <a:ext uri="{FF2B5EF4-FFF2-40B4-BE49-F238E27FC236}">
                <a16:creationId xmlns:a16="http://schemas.microsoft.com/office/drawing/2014/main" id="{22E1EF14-A37B-4839-12DD-65A074732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280" y="519862"/>
            <a:ext cx="8166105" cy="58038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58A4AE-380C-B90A-F303-1771683CE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9712" y="365125"/>
            <a:ext cx="2849136" cy="1669393"/>
          </a:xfrm>
        </p:spPr>
        <p:txBody>
          <a:bodyPr>
            <a:normAutofit/>
          </a:bodyPr>
          <a:lstStyle/>
          <a:p>
            <a:pPr algn="r"/>
            <a:r>
              <a:rPr lang="es-ES" dirty="0"/>
              <a:t>MAPA DEL SITIO</a:t>
            </a:r>
          </a:p>
        </p:txBody>
      </p:sp>
    </p:spTree>
    <p:extLst>
      <p:ext uri="{BB962C8B-B14F-4D97-AF65-F5344CB8AC3E}">
        <p14:creationId xmlns:p14="http://schemas.microsoft.com/office/powerpoint/2010/main" val="376980046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170CD1-30C1-9265-2363-B831A2998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A2CA01-4313-3237-7282-2B22DE601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DESARROLLO: </a:t>
            </a:r>
            <a:r>
              <a:rPr lang="es-ES" sz="4500" dirty="0">
                <a:solidFill>
                  <a:srgbClr val="00B0F0"/>
                </a:solidFill>
              </a:rPr>
              <a:t>IDEA </a:t>
            </a:r>
            <a:r>
              <a:rPr lang="es-ES" sz="4500" b="1" dirty="0">
                <a:solidFill>
                  <a:srgbClr val="00B0F0"/>
                </a:solidFill>
              </a:rPr>
              <a:t>VS </a:t>
            </a:r>
            <a:r>
              <a:rPr lang="es-ES" sz="4500" dirty="0">
                <a:solidFill>
                  <a:srgbClr val="00B0F0"/>
                </a:solidFill>
              </a:rPr>
              <a:t>EJECUCION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1990D6-E0BA-953F-13BA-1DC427B37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b="1" dirty="0">
                <a:ea typeface="+mn-lt"/>
                <a:cs typeface="+mn-lt"/>
              </a:rPr>
              <a:t>Efecto en cadena:</a:t>
            </a:r>
            <a:endParaRPr lang="es-ES" sz="3200" b="1" dirty="0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s-ES" dirty="0">
                <a:ea typeface="+mn-lt"/>
                <a:cs typeface="+mn-lt"/>
              </a:rPr>
              <a:t>Base de datos </a:t>
            </a:r>
            <a:r>
              <a:rPr lang="es-ES" b="1" dirty="0">
                <a:ea typeface="+mn-lt"/>
                <a:cs typeface="+mn-lt"/>
              </a:rPr>
              <a:t>bien planteada </a:t>
            </a:r>
            <a:r>
              <a:rPr lang="es-ES" dirty="0">
                <a:ea typeface="+mn-lt"/>
                <a:cs typeface="+mn-lt"/>
              </a:rPr>
              <a:t>== </a:t>
            </a:r>
            <a:r>
              <a:rPr lang="es-ES" b="1" dirty="0">
                <a:ea typeface="+mn-lt"/>
                <a:cs typeface="+mn-lt"/>
              </a:rPr>
              <a:t>pilar </a:t>
            </a:r>
            <a:r>
              <a:rPr lang="es-ES" dirty="0">
                <a:ea typeface="+mn-lt"/>
                <a:cs typeface="+mn-lt"/>
              </a:rPr>
              <a:t>fundamental</a:t>
            </a:r>
          </a:p>
          <a:p>
            <a:r>
              <a:rPr lang="es-ES" dirty="0">
                <a:ea typeface="+mn-lt"/>
                <a:cs typeface="+mn-lt"/>
              </a:rPr>
              <a:t>Yo no lo hice desde un inicio por falta de una idea clara.</a:t>
            </a:r>
            <a:endParaRPr lang="es-ES" dirty="0"/>
          </a:p>
          <a:p>
            <a:r>
              <a:rPr lang="es-ES" dirty="0">
                <a:ea typeface="+mn-lt"/>
                <a:cs typeface="+mn-lt"/>
              </a:rPr>
              <a:t>A media que iba a definiendo mi </a:t>
            </a:r>
            <a:r>
              <a:rPr lang="es-ES" dirty="0" err="1">
                <a:ea typeface="+mn-lt"/>
                <a:cs typeface="+mn-lt"/>
              </a:rPr>
              <a:t>vision</a:t>
            </a:r>
            <a:r>
              <a:rPr lang="es-ES" dirty="0">
                <a:ea typeface="+mn-lt"/>
                <a:cs typeface="+mn-lt"/>
              </a:rPr>
              <a:t> del proyecto tenia que alterar la base de datos y rehacer partes del proyecto</a:t>
            </a:r>
          </a:p>
          <a:p>
            <a:r>
              <a:rPr lang="es-ES" dirty="0">
                <a:ea typeface="+mn-lt"/>
                <a:cs typeface="+mn-lt"/>
              </a:rPr>
              <a:t>Ejemplo: Cambio de solo </a:t>
            </a:r>
            <a:r>
              <a:rPr lang="es-ES" b="1" dirty="0">
                <a:ea typeface="+mn-lt"/>
                <a:cs typeface="+mn-lt"/>
              </a:rPr>
              <a:t>un genero </a:t>
            </a:r>
            <a:r>
              <a:rPr lang="es-ES" dirty="0">
                <a:ea typeface="+mn-lt"/>
                <a:cs typeface="+mn-lt"/>
              </a:rPr>
              <a:t>por </a:t>
            </a:r>
            <a:r>
              <a:rPr lang="es-ES" dirty="0" err="1">
                <a:ea typeface="+mn-lt"/>
                <a:cs typeface="+mn-lt"/>
              </a:rPr>
              <a:t>pelicula</a:t>
            </a:r>
            <a:r>
              <a:rPr lang="es-ES" dirty="0">
                <a:ea typeface="+mn-lt"/>
                <a:cs typeface="+mn-lt"/>
              </a:rPr>
              <a:t> a </a:t>
            </a:r>
            <a:r>
              <a:rPr lang="es-ES" b="1" dirty="0">
                <a:ea typeface="+mn-lt"/>
                <a:cs typeface="+mn-lt"/>
              </a:rPr>
              <a:t>varios </a:t>
            </a:r>
            <a:r>
              <a:rPr lang="es-ES" b="1" dirty="0" err="1">
                <a:ea typeface="+mn-lt"/>
                <a:cs typeface="+mn-lt"/>
              </a:rPr>
              <a:t>generos</a:t>
            </a:r>
            <a:r>
              <a:rPr lang="es-ES" dirty="0">
                <a:ea typeface="+mn-lt"/>
                <a:cs typeface="+mn-l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69169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C93479-1115-6B76-328C-C4004DD79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82A1BA-96B5-D7B8-F032-2CE6E79CC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DESARROLLO: </a:t>
            </a:r>
            <a:r>
              <a:rPr lang="es-ES" sz="4500" dirty="0">
                <a:solidFill>
                  <a:srgbClr val="00B0F0"/>
                </a:solidFill>
              </a:rPr>
              <a:t>IDEA </a:t>
            </a:r>
            <a:r>
              <a:rPr lang="es-ES" sz="4500" b="1" dirty="0">
                <a:solidFill>
                  <a:srgbClr val="00B0F0"/>
                </a:solidFill>
              </a:rPr>
              <a:t>VS </a:t>
            </a:r>
            <a:r>
              <a:rPr lang="es-ES" sz="4500" dirty="0">
                <a:solidFill>
                  <a:srgbClr val="00B0F0"/>
                </a:solidFill>
              </a:rPr>
              <a:t>EJECUCION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5B1B56-5C60-A493-DEA4-98550A362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Elementos </a:t>
            </a:r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conseguidos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Pagina que mostraría una selección de películas</a:t>
            </a: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Tendría una página con información expandida</a:t>
            </a: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Tendría 2 sesiones</a:t>
            </a: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Los usuarios podrían incluir nuevas películas en la página</a:t>
            </a: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Se podrán puntuar las películas</a:t>
            </a: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Tendrá una base de datos de más de 4 tablas relacionadas</a:t>
            </a:r>
            <a:endParaRPr lang="es-ES" dirty="0"/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000643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2D71D-11C2-1B39-53CA-FE42E68B2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674B28-CAEF-23DA-52CC-ED139CCA31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DESARROLLO: </a:t>
            </a:r>
            <a:r>
              <a:rPr lang="es-ES" sz="4500" dirty="0">
                <a:solidFill>
                  <a:srgbClr val="00B0F0"/>
                </a:solidFill>
              </a:rPr>
              <a:t>IDEA </a:t>
            </a:r>
            <a:r>
              <a:rPr lang="es-ES" sz="4500" b="1" dirty="0">
                <a:solidFill>
                  <a:srgbClr val="00B0F0"/>
                </a:solidFill>
              </a:rPr>
              <a:t>VS </a:t>
            </a:r>
            <a:r>
              <a:rPr lang="es-ES" sz="4500" dirty="0">
                <a:solidFill>
                  <a:srgbClr val="00B0F0"/>
                </a:solidFill>
              </a:rPr>
              <a:t>EJECUCION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A4B24BF-7B79-C4E1-3807-C556170813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Elementos </a:t>
            </a:r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conseguidos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s-ES" b="1" dirty="0">
              <a:solidFill>
                <a:srgbClr val="000000"/>
              </a:solidFill>
            </a:endParaRP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Estará desplegado en un servidor</a:t>
            </a:r>
            <a:endParaRPr lang="es-ES">
              <a:solidFill>
                <a:srgbClr val="000000"/>
              </a:solidFill>
              <a:ea typeface="+mn-lt"/>
              <a:cs typeface="+mn-lt"/>
            </a:endParaRPr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Tendrá un diseño responsive</a:t>
            </a:r>
            <a:endParaRPr lang="es-ES" dirty="0"/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Se regirá por el patrón modelo-vista-controlador</a:t>
            </a:r>
            <a:endParaRPr lang="es-ES" dirty="0"/>
          </a:p>
          <a:p>
            <a:r>
              <a:rPr lang="es-ES" b="1" dirty="0">
                <a:solidFill>
                  <a:srgbClr val="92D050"/>
                </a:solidFill>
                <a:ea typeface="+mn-lt"/>
                <a:cs typeface="+mn-lt"/>
              </a:rPr>
              <a:t>V-</a:t>
            </a:r>
            <a:r>
              <a:rPr lang="es-ES" dirty="0">
                <a:ea typeface="+mn-lt"/>
                <a:cs typeface="+mn-lt"/>
              </a:rPr>
              <a:t>Utilización de tecnologías no vistas en clase [SweetAlert2]</a:t>
            </a:r>
            <a:endParaRPr lang="es-ES" dirty="0"/>
          </a:p>
          <a:p>
            <a:pPr marL="0" indent="0">
              <a:buNone/>
            </a:pPr>
            <a:endParaRPr lang="es-E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12221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3244A-5359-F9BD-9529-95DA21BAFC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AD6FE0-ECCF-441E-61FF-AAEF27B68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DESARROLLO: </a:t>
            </a:r>
            <a:r>
              <a:rPr lang="es-ES" sz="4500" dirty="0">
                <a:solidFill>
                  <a:srgbClr val="00B0F0"/>
                </a:solidFill>
              </a:rPr>
              <a:t>IDEA </a:t>
            </a:r>
            <a:r>
              <a:rPr lang="es-ES" sz="4500" b="1" dirty="0">
                <a:solidFill>
                  <a:srgbClr val="00B0F0"/>
                </a:solidFill>
              </a:rPr>
              <a:t>VS </a:t>
            </a:r>
            <a:r>
              <a:rPr lang="es-ES" sz="4500" dirty="0">
                <a:solidFill>
                  <a:srgbClr val="00B0F0"/>
                </a:solidFill>
              </a:rPr>
              <a:t>EJECUCION</a:t>
            </a:r>
            <a:endParaRPr lang="es-ES" sz="4500" b="1" dirty="0" err="1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7830BE-9438-0B7A-CD88-D847444DB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4692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Elementos </a:t>
            </a:r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NO conseguidos</a:t>
            </a:r>
            <a:r>
              <a:rPr lang="es-ES" b="1" dirty="0">
                <a:solidFill>
                  <a:srgbClr val="000000"/>
                </a:solidFill>
                <a:ea typeface="+mn-lt"/>
                <a:cs typeface="+mn-lt"/>
              </a:rPr>
              <a:t>:</a:t>
            </a:r>
            <a:endParaRPr lang="es-ES" b="1" dirty="0"/>
          </a:p>
          <a:p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X-</a:t>
            </a:r>
            <a:r>
              <a:rPr lang="es-ES" dirty="0">
                <a:ea typeface="+mn-lt"/>
                <a:cs typeface="+mn-lt"/>
              </a:rPr>
              <a:t>Tendría un buscador</a:t>
            </a:r>
            <a:endParaRPr lang="es-ES" dirty="0"/>
          </a:p>
          <a:p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X-</a:t>
            </a:r>
            <a:r>
              <a:rPr lang="es-ES" dirty="0">
                <a:ea typeface="+mn-lt"/>
                <a:cs typeface="+mn-lt"/>
              </a:rPr>
              <a:t>Tendría una página dedicada a cada género</a:t>
            </a:r>
            <a:endParaRPr lang="es-ES"/>
          </a:p>
          <a:p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X-</a:t>
            </a:r>
            <a:r>
              <a:rPr lang="es-ES" dirty="0">
                <a:ea typeface="+mn-lt"/>
                <a:cs typeface="+mn-lt"/>
              </a:rPr>
              <a:t>Tendría una sección de comentarios</a:t>
            </a:r>
            <a:endParaRPr lang="es-ES" dirty="0"/>
          </a:p>
          <a:p>
            <a:r>
              <a:rPr lang="es-ES" b="1" dirty="0">
                <a:solidFill>
                  <a:srgbClr val="C00000"/>
                </a:solidFill>
                <a:ea typeface="+mn-lt"/>
                <a:cs typeface="+mn-lt"/>
              </a:rPr>
              <a:t>X-</a:t>
            </a:r>
            <a:r>
              <a:rPr lang="es-ES" dirty="0">
                <a:ea typeface="+mn-lt"/>
                <a:cs typeface="+mn-lt"/>
              </a:rPr>
              <a:t>Tendría un buscador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121922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61A0C3-4CC5-C75F-38AB-35E258B71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43312-825D-D30D-3D3B-51F107C0B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932543" cy="1339940"/>
          </a:xfrm>
        </p:spPr>
        <p:txBody>
          <a:bodyPr/>
          <a:lstStyle/>
          <a:p>
            <a:r>
              <a:rPr lang="es-ES" sz="4500" dirty="0"/>
              <a:t>DESARROLLO: </a:t>
            </a:r>
            <a:r>
              <a:rPr lang="es-ES" sz="4500" dirty="0">
                <a:solidFill>
                  <a:srgbClr val="00B0F0"/>
                </a:solidFill>
              </a:rPr>
              <a:t>MEJORAS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89FA90-2DA2-33EF-4DA7-53F64BC31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047562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2400" b="1" dirty="0" err="1">
                <a:solidFill>
                  <a:srgbClr val="000000"/>
                </a:solidFill>
                <a:ea typeface="+mn-lt"/>
                <a:cs typeface="+mn-lt"/>
              </a:rPr>
              <a:t>Correccion</a:t>
            </a:r>
            <a:r>
              <a:rPr lang="es-ES" sz="2400" b="1" dirty="0">
                <a:solidFill>
                  <a:srgbClr val="000000"/>
                </a:solidFill>
                <a:ea typeface="+mn-lt"/>
                <a:cs typeface="+mn-lt"/>
              </a:rPr>
              <a:t> </a:t>
            </a:r>
            <a:r>
              <a:rPr lang="es-ES" sz="2400" b="1" dirty="0" err="1">
                <a:solidFill>
                  <a:srgbClr val="000000"/>
                </a:solidFill>
                <a:ea typeface="+mn-lt"/>
                <a:cs typeface="+mn-lt"/>
              </a:rPr>
              <a:t>peliculas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: Agregar opción para que el usuario pueda corregir información de películas ya insertadas.</a:t>
            </a:r>
            <a:endParaRPr lang="es-ES" dirty="0"/>
          </a:p>
          <a:p>
            <a:r>
              <a:rPr lang="es-ES" sz="2400" b="1" dirty="0" err="1">
                <a:solidFill>
                  <a:srgbClr val="000000"/>
                </a:solidFill>
                <a:ea typeface="+mn-lt"/>
                <a:cs typeface="+mn-lt"/>
              </a:rPr>
              <a:t>Seccion</a:t>
            </a:r>
            <a:r>
              <a:rPr lang="es-ES" sz="2400" b="1" dirty="0">
                <a:solidFill>
                  <a:srgbClr val="000000"/>
                </a:solidFill>
                <a:ea typeface="+mn-lt"/>
                <a:cs typeface="+mn-lt"/>
              </a:rPr>
              <a:t> comentarios: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Añadir una sección de comentarios a cada </a:t>
            </a:r>
            <a:r>
              <a:rPr lang="es-ES" sz="2400" dirty="0" err="1">
                <a:solidFill>
                  <a:srgbClr val="000000"/>
                </a:solidFill>
                <a:ea typeface="+mn-lt"/>
                <a:cs typeface="+mn-lt"/>
              </a:rPr>
              <a:t>pelicula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.</a:t>
            </a:r>
            <a:endParaRPr lang="es-ES" dirty="0"/>
          </a:p>
          <a:p>
            <a:r>
              <a:rPr lang="es-ES" sz="2400" b="1" dirty="0" err="1">
                <a:solidFill>
                  <a:srgbClr val="000000"/>
                </a:solidFill>
                <a:ea typeface="+mn-lt"/>
                <a:cs typeface="+mn-lt"/>
              </a:rPr>
              <a:t>Recuperacion</a:t>
            </a:r>
            <a:r>
              <a:rPr lang="es-ES" sz="2400" b="1" dirty="0">
                <a:solidFill>
                  <a:srgbClr val="000000"/>
                </a:solidFill>
                <a:ea typeface="+mn-lt"/>
                <a:cs typeface="+mn-lt"/>
              </a:rPr>
              <a:t> de contraseñas: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Agregar un sistema de recuperación de contraseñas o nombres de usuarios.</a:t>
            </a:r>
            <a:endParaRPr lang="es-ES" dirty="0"/>
          </a:p>
          <a:p>
            <a:r>
              <a:rPr lang="es-ES" sz="2400" b="1" dirty="0">
                <a:solidFill>
                  <a:srgbClr val="000000"/>
                </a:solidFill>
                <a:ea typeface="+mn-lt"/>
                <a:cs typeface="+mn-lt"/>
              </a:rPr>
              <a:t>Expandir datos películas: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Poder agregar productores, director de </a:t>
            </a:r>
            <a:r>
              <a:rPr lang="es-ES" sz="2400" dirty="0" err="1">
                <a:solidFill>
                  <a:srgbClr val="000000"/>
                </a:solidFill>
                <a:ea typeface="+mn-lt"/>
                <a:cs typeface="+mn-lt"/>
              </a:rPr>
              <a:t>fotografia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, etc.</a:t>
            </a:r>
            <a:endParaRPr lang="es-ES" sz="2400" dirty="0" err="1"/>
          </a:p>
          <a:p>
            <a:r>
              <a:rPr lang="es-ES" sz="2400" b="1" dirty="0">
                <a:solidFill>
                  <a:srgbClr val="000000"/>
                </a:solidFill>
                <a:ea typeface="+mn-lt"/>
                <a:cs typeface="+mn-lt"/>
              </a:rPr>
              <a:t>Buscador: 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Añadir un motor de </a:t>
            </a:r>
            <a:r>
              <a:rPr lang="es-ES" sz="2400" dirty="0" err="1">
                <a:solidFill>
                  <a:srgbClr val="000000"/>
                </a:solidFill>
                <a:ea typeface="+mn-lt"/>
                <a:cs typeface="+mn-lt"/>
              </a:rPr>
              <a:t>busqueda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en la web.</a:t>
            </a:r>
            <a:endParaRPr lang="es-ES" sz="2400" dirty="0">
              <a:ea typeface="+mn-lt"/>
              <a:cs typeface="+mn-lt"/>
            </a:endParaRPr>
          </a:p>
          <a:p>
            <a:r>
              <a:rPr lang="es-ES" sz="2400" b="1" dirty="0">
                <a:solidFill>
                  <a:srgbClr val="000000"/>
                </a:solidFill>
                <a:ea typeface="+mn-lt"/>
                <a:cs typeface="+mn-lt"/>
              </a:rPr>
              <a:t>Pagina de genero:</a:t>
            </a:r>
            <a:r>
              <a:rPr lang="es-ES" sz="2400" dirty="0">
                <a:solidFill>
                  <a:srgbClr val="000000"/>
                </a:solidFill>
                <a:ea typeface="+mn-lt"/>
                <a:cs typeface="+mn-lt"/>
              </a:rPr>
              <a:t> Añadir una página dedicada a cada género.</a:t>
            </a:r>
            <a:endParaRPr lang="es-ES" dirty="0">
              <a:ea typeface="+mn-lt"/>
              <a:cs typeface="+mn-lt"/>
            </a:endParaRPr>
          </a:p>
          <a:p>
            <a:r>
              <a:rPr lang="es-ES" sz="2400" b="1" dirty="0">
                <a:latin typeface="Aptos"/>
                <a:cs typeface="Times New Roman"/>
              </a:rPr>
              <a:t>Depurar apartado gráfico: </a:t>
            </a:r>
            <a:r>
              <a:rPr lang="es-ES" sz="2400" dirty="0">
                <a:latin typeface="Aptos"/>
                <a:cs typeface="Times New Roman"/>
              </a:rPr>
              <a:t>Hubo mucho de </a:t>
            </a:r>
            <a:r>
              <a:rPr lang="es-ES" sz="2400" dirty="0" err="1">
                <a:latin typeface="Aptos"/>
                <a:cs typeface="Times New Roman"/>
              </a:rPr>
              <a:t>improvisacion</a:t>
            </a:r>
            <a:r>
              <a:rPr lang="es-ES" sz="2400" dirty="0">
                <a:latin typeface="Aptos"/>
                <a:cs typeface="Times New Roman"/>
              </a:rPr>
              <a:t>. Me </a:t>
            </a:r>
            <a:r>
              <a:rPr lang="es-ES" sz="2400" dirty="0" err="1">
                <a:latin typeface="Aptos"/>
                <a:cs typeface="Times New Roman"/>
              </a:rPr>
              <a:t>gustaria</a:t>
            </a:r>
            <a:r>
              <a:rPr lang="es-ES" sz="2400" dirty="0">
                <a:latin typeface="Aptos"/>
                <a:cs typeface="Times New Roman"/>
              </a:rPr>
              <a:t> </a:t>
            </a:r>
            <a:r>
              <a:rPr lang="es-ES" sz="2400" b="1" dirty="0">
                <a:latin typeface="Aptos"/>
                <a:cs typeface="Times New Roman"/>
              </a:rPr>
              <a:t>refinarlo </a:t>
            </a:r>
            <a:r>
              <a:rPr lang="es-ES" sz="2400" dirty="0">
                <a:latin typeface="Aptos"/>
                <a:cs typeface="Times New Roman"/>
              </a:rPr>
              <a:t>con una </a:t>
            </a:r>
            <a:r>
              <a:rPr lang="es-ES" sz="2400" b="1" dirty="0">
                <a:latin typeface="Aptos"/>
                <a:cs typeface="Times New Roman"/>
              </a:rPr>
              <a:t>perspectiva</a:t>
            </a:r>
            <a:r>
              <a:rPr lang="es-ES" sz="2400" dirty="0">
                <a:latin typeface="Aptos"/>
                <a:cs typeface="Times New Roman"/>
              </a:rPr>
              <a:t> más global pero conservaría bastante del diseño actual.</a:t>
            </a:r>
          </a:p>
          <a:p>
            <a:endParaRPr lang="es-ES" sz="2400" dirty="0">
              <a:latin typeface="Aptos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1447133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65AD7-E25F-63EC-BA0C-AC84907967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502F6F-3A14-6607-10C5-C327151C0B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CODIGO</a:t>
            </a:r>
            <a:endParaRPr lang="es-ES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852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D6768-7DA0-1657-A1BD-DB0514456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FA0EB8-A0CB-5A75-A3AE-BADB49F32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CODIGO:</a:t>
            </a:r>
            <a:r>
              <a:rPr lang="es-ES" dirty="0">
                <a:solidFill>
                  <a:srgbClr val="00B0F0"/>
                </a:solidFill>
              </a:rPr>
              <a:t> </a:t>
            </a:r>
            <a:r>
              <a:rPr lang="es-ES" dirty="0">
                <a:solidFill>
                  <a:srgbClr val="00B0F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SweetAlert2</a:t>
            </a:r>
            <a:endParaRPr lang="es-ES" b="1" dirty="0">
              <a:solidFill>
                <a:srgbClr val="00B0F0"/>
              </a:solidFill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DBBEC3-7A18-486D-8D65-C228966A2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201986" cy="4351338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s-ES" sz="4000" dirty="0"/>
              <a:t>Ventanas modales con </a:t>
            </a:r>
            <a:r>
              <a:rPr lang="es-ES" sz="4000" b="1" dirty="0"/>
              <a:t>Javascript</a:t>
            </a:r>
          </a:p>
          <a:p>
            <a:r>
              <a:rPr lang="es-ES" sz="4000" dirty="0"/>
              <a:t>Objeto </a:t>
            </a:r>
            <a:r>
              <a:rPr lang="es-ES" sz="4000" b="1" err="1"/>
              <a:t>Swal</a:t>
            </a:r>
            <a:r>
              <a:rPr lang="es-ES" sz="4000" dirty="0"/>
              <a:t> con </a:t>
            </a:r>
            <a:r>
              <a:rPr lang="es-ES" sz="4000" err="1"/>
              <a:t>metodo</a:t>
            </a:r>
            <a:r>
              <a:rPr lang="es-ES" sz="4000" dirty="0"/>
              <a:t> </a:t>
            </a:r>
            <a:r>
              <a:rPr lang="es-ES" sz="4000" b="1" err="1"/>
              <a:t>fire</a:t>
            </a:r>
            <a:r>
              <a:rPr lang="es-ES" sz="4000" b="1" dirty="0"/>
              <a:t>()</a:t>
            </a:r>
          </a:p>
          <a:p>
            <a:r>
              <a:rPr lang="es-ES" sz="4000" dirty="0"/>
              <a:t>"Variables" </a:t>
            </a:r>
            <a:r>
              <a:rPr lang="es-ES" sz="4000" b="1" dirty="0"/>
              <a:t>predefinidas:</a:t>
            </a:r>
            <a:r>
              <a:rPr lang="es-ES" sz="4000" dirty="0"/>
              <a:t> Color, </a:t>
            </a:r>
            <a:r>
              <a:rPr lang="es-ES" sz="4000" err="1"/>
              <a:t>text</a:t>
            </a:r>
            <a:r>
              <a:rPr lang="es-ES" sz="4000" dirty="0"/>
              <a:t> ,etc.</a:t>
            </a:r>
            <a:endParaRPr lang="es-ES" sz="4000" dirty="0" err="1"/>
          </a:p>
          <a:p>
            <a:r>
              <a:rPr lang="es-ES" sz="4000" b="1" dirty="0"/>
              <a:t>Estilo </a:t>
            </a:r>
            <a:r>
              <a:rPr lang="es-ES" sz="4000" dirty="0"/>
              <a:t>personalizado: </a:t>
            </a:r>
            <a:r>
              <a:rPr lang="es-ES" sz="4000" b="1" err="1"/>
              <a:t>CustomClass</a:t>
            </a:r>
            <a:endParaRPr lang="es-ES" sz="4000" b="1"/>
          </a:p>
          <a:p>
            <a:r>
              <a:rPr lang="es-ES" sz="4000" dirty="0"/>
              <a:t>Bloque para contenido </a:t>
            </a:r>
            <a:r>
              <a:rPr lang="es-ES" sz="4000" b="1" dirty="0"/>
              <a:t>personalizado</a:t>
            </a:r>
            <a:r>
              <a:rPr lang="es-ES" sz="4000" dirty="0"/>
              <a:t>: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3600" dirty="0"/>
              <a:t>Acepta </a:t>
            </a:r>
            <a:r>
              <a:rPr lang="es-ES" sz="3600" b="1" dirty="0" err="1"/>
              <a:t>html</a:t>
            </a:r>
            <a:endParaRPr lang="es-ES" sz="3600" b="1"/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3600" dirty="0"/>
              <a:t>No acepta </a:t>
            </a:r>
            <a:r>
              <a:rPr lang="es-ES" sz="3600" b="1" dirty="0" err="1"/>
              <a:t>include</a:t>
            </a:r>
            <a:r>
              <a:rPr lang="es-ES" sz="3600" b="1" dirty="0"/>
              <a:t>()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sz="3600" dirty="0" err="1"/>
              <a:t>Dificil</a:t>
            </a:r>
            <a:r>
              <a:rPr lang="es-ES" sz="3600" dirty="0"/>
              <a:t> combinar con </a:t>
            </a:r>
            <a:r>
              <a:rPr lang="es-ES" sz="3600" b="1" dirty="0"/>
              <a:t>PHP 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s-ES" sz="3600" b="1" dirty="0">
              <a:ea typeface="+mn-lt"/>
              <a:cs typeface="+mn-lt"/>
            </a:endParaRPr>
          </a:p>
          <a:p>
            <a:r>
              <a:rPr lang="es-ES" sz="4000" dirty="0">
                <a:ea typeface="+mn-lt"/>
                <a:cs typeface="+mn-lt"/>
                <a:hlinkClick r:id="rId2"/>
              </a:rPr>
              <a:t>https://sweetalert2.github.io/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28889311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DFE37E-4BAD-53B8-14C5-1763502F3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14DF9-41F9-41EC-7947-D5E093983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CODIGO:</a:t>
            </a:r>
            <a:r>
              <a:rPr lang="es-ES" dirty="0">
                <a:solidFill>
                  <a:srgbClr val="00B0F0"/>
                </a:solidFill>
              </a:rPr>
              <a:t> SweetAlert2 </a:t>
            </a:r>
            <a:r>
              <a:rPr lang="es-ES" dirty="0">
                <a:solidFill>
                  <a:srgbClr val="FFC000"/>
                </a:solidFill>
              </a:rPr>
              <a:t>Estilo personalizado</a:t>
            </a:r>
            <a:endParaRPr lang="es-ES" b="1" dirty="0">
              <a:solidFill>
                <a:srgbClr val="FFC000"/>
              </a:solidFill>
            </a:endParaRPr>
          </a:p>
        </p:txBody>
      </p:sp>
      <p:pic>
        <p:nvPicPr>
          <p:cNvPr id="4" name="Marcador de contenido 3" descr="Texto&#10;&#10;El contenido generado por IA puede ser incorrecto.">
            <a:extLst>
              <a:ext uri="{FF2B5EF4-FFF2-40B4-BE49-F238E27FC236}">
                <a16:creationId xmlns:a16="http://schemas.microsoft.com/office/drawing/2014/main" id="{37E76650-2611-3F92-4678-9A1A8981A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829" y="1564062"/>
            <a:ext cx="5900647" cy="2530954"/>
          </a:xfrm>
        </p:spPr>
      </p:pic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2C5BCF52-3330-62F2-6210-0F0A0881D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94" y="2860825"/>
            <a:ext cx="5867400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834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9412C-3BF0-234A-EE89-14770EF51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6FF118-1EB2-C381-72F1-9173938110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67129"/>
            <a:ext cx="4697628" cy="1346157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s-ES" sz="4900" dirty="0"/>
              <a:t>CODIGO:</a:t>
            </a:r>
            <a:r>
              <a:rPr lang="es-ES" sz="4900" dirty="0">
                <a:solidFill>
                  <a:srgbClr val="00B0F0"/>
                </a:solidFill>
              </a:rPr>
              <a:t> SweetAlert2 </a:t>
            </a:r>
            <a:br>
              <a:rPr lang="es-ES" sz="4900" dirty="0">
                <a:solidFill>
                  <a:srgbClr val="00B0F0"/>
                </a:solidFill>
              </a:rPr>
            </a:br>
            <a:r>
              <a:rPr lang="es-ES" dirty="0"/>
              <a:t>Bloque</a:t>
            </a:r>
            <a:r>
              <a:rPr lang="es-ES" dirty="0">
                <a:solidFill>
                  <a:srgbClr val="FFC000"/>
                </a:solidFill>
              </a:rPr>
              <a:t>[</a:t>
            </a:r>
            <a:r>
              <a:rPr lang="es-ES" dirty="0" err="1">
                <a:solidFill>
                  <a:srgbClr val="FFC000"/>
                </a:solidFill>
              </a:rPr>
              <a:t>html</a:t>
            </a:r>
            <a:r>
              <a:rPr lang="es-ES" dirty="0">
                <a:solidFill>
                  <a:srgbClr val="FFC000"/>
                </a:solidFill>
              </a:rPr>
              <a:t>]</a:t>
            </a:r>
            <a:r>
              <a:rPr lang="es-ES" dirty="0"/>
              <a:t> personalizado</a:t>
            </a:r>
            <a:endParaRPr lang="es-ES" b="1" dirty="0"/>
          </a:p>
        </p:txBody>
      </p:sp>
      <p:pic>
        <p:nvPicPr>
          <p:cNvPr id="7" name="Imagen 6" descr="Texto&#10;&#10;El contenido generado por IA puede ser incorrecto.">
            <a:extLst>
              <a:ext uri="{FF2B5EF4-FFF2-40B4-BE49-F238E27FC236}">
                <a16:creationId xmlns:a16="http://schemas.microsoft.com/office/drawing/2014/main" id="{138D1DC8-71F9-8C9B-F434-546BEF531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0037" y="1405025"/>
            <a:ext cx="7157793" cy="5300281"/>
          </a:xfrm>
          <a:prstGeom prst="rect">
            <a:avLst/>
          </a:prstGeom>
        </p:spPr>
      </p:pic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48D1340D-4285-CAA8-7E05-4667F691EB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26467"/>
            <a:ext cx="3458419" cy="120036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 dirty="0"/>
              <a:t>Es </a:t>
            </a:r>
            <a:r>
              <a:rPr lang="es-ES" sz="4000" b="1" dirty="0"/>
              <a:t>poco</a:t>
            </a:r>
            <a:r>
              <a:rPr lang="es-ES" sz="4000" dirty="0"/>
              <a:t> flexible</a:t>
            </a:r>
            <a:endParaRPr lang="es-ES" sz="4000" b="1" dirty="0"/>
          </a:p>
        </p:txBody>
      </p:sp>
    </p:spTree>
    <p:extLst>
      <p:ext uri="{BB962C8B-B14F-4D97-AF65-F5344CB8AC3E}">
        <p14:creationId xmlns:p14="http://schemas.microsoft.com/office/powerpoint/2010/main" val="16598822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715B3-2586-AFDA-0CB4-9DB8DE7BD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C71C8A-0A71-8138-7A83-6C6874439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CODIGO: </a:t>
            </a:r>
            <a:r>
              <a:rPr lang="es-ES" b="1" dirty="0">
                <a:solidFill>
                  <a:srgbClr val="00B0F0"/>
                </a:solidFill>
              </a:rPr>
              <a:t>Reciclar código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2C6D49C-DCFC-2727-EA8B-ED6BB2841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39361"/>
            <a:ext cx="10914439" cy="44376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 dirty="0" err="1"/>
              <a:t>Metodos</a:t>
            </a:r>
            <a:r>
              <a:rPr lang="es-ES" sz="4000" dirty="0"/>
              <a:t> </a:t>
            </a:r>
            <a:r>
              <a:rPr lang="es-ES" sz="4000" b="1" dirty="0" err="1">
                <a:solidFill>
                  <a:srgbClr val="00B0F0"/>
                </a:solidFill>
              </a:rPr>
              <a:t>include_once</a:t>
            </a:r>
            <a:r>
              <a:rPr lang="es-ES" sz="4000" b="1" dirty="0">
                <a:solidFill>
                  <a:srgbClr val="00B0F0"/>
                </a:solidFill>
              </a:rPr>
              <a:t>,</a:t>
            </a:r>
            <a:r>
              <a:rPr lang="es-ES" sz="4000" dirty="0">
                <a:solidFill>
                  <a:srgbClr val="000000"/>
                </a:solidFill>
              </a:rPr>
              <a:t> </a:t>
            </a:r>
            <a:r>
              <a:rPr lang="es-ES" sz="4000" b="1" dirty="0" err="1">
                <a:solidFill>
                  <a:srgbClr val="00B0F0"/>
                </a:solidFill>
              </a:rPr>
              <a:t>require_once</a:t>
            </a:r>
            <a:r>
              <a:rPr lang="es-ES" sz="4000" b="1" dirty="0">
                <a:solidFill>
                  <a:srgbClr val="00B0F0"/>
                </a:solidFill>
              </a:rPr>
              <a:t>, </a:t>
            </a:r>
            <a:r>
              <a:rPr lang="es-ES" sz="4000" b="1" dirty="0" err="1">
                <a:solidFill>
                  <a:srgbClr val="00B0F0"/>
                </a:solidFill>
              </a:rPr>
              <a:t>require</a:t>
            </a:r>
            <a:r>
              <a:rPr lang="es-ES" sz="4000" dirty="0"/>
              <a:t> </a:t>
            </a:r>
            <a:br>
              <a:rPr lang="es-ES" sz="4000" dirty="0"/>
            </a:br>
            <a:r>
              <a:rPr lang="es-ES" sz="4000" dirty="0"/>
              <a:t>e </a:t>
            </a:r>
            <a:r>
              <a:rPr lang="es-ES" sz="4000" b="1" dirty="0" err="1">
                <a:solidFill>
                  <a:srgbClr val="00B0F0"/>
                </a:solidFill>
              </a:rPr>
              <a:t>include</a:t>
            </a:r>
          </a:p>
          <a:p>
            <a:r>
              <a:rPr lang="es-ES" sz="4000" dirty="0"/>
              <a:t>Se crea</a:t>
            </a:r>
            <a:r>
              <a:rPr lang="es-ES" sz="4000" b="1" dirty="0"/>
              <a:t> 1</a:t>
            </a:r>
            <a:r>
              <a:rPr lang="es-ES" sz="4000" dirty="0"/>
              <a:t> vez y se usa en </a:t>
            </a:r>
            <a:r>
              <a:rPr lang="es-ES" sz="4000" b="1" dirty="0"/>
              <a:t>varios</a:t>
            </a:r>
            <a:r>
              <a:rPr lang="es-ES" sz="4000" dirty="0"/>
              <a:t> sitios</a:t>
            </a:r>
          </a:p>
          <a:p>
            <a:r>
              <a:rPr lang="es-ES" sz="4000" b="1" dirty="0">
                <a:solidFill>
                  <a:srgbClr val="000000"/>
                </a:solidFill>
              </a:rPr>
              <a:t>Conflicto</a:t>
            </a:r>
            <a:r>
              <a:rPr lang="es-ES" sz="4000" b="1" dirty="0"/>
              <a:t>:</a:t>
            </a:r>
            <a:r>
              <a:rPr lang="es-ES" sz="4000" dirty="0"/>
              <a:t> La </a:t>
            </a:r>
            <a:r>
              <a:rPr lang="es-ES" sz="4000" b="1" dirty="0" err="1">
                <a:solidFill>
                  <a:srgbClr val="00B0F0"/>
                </a:solidFill>
              </a:rPr>
              <a:t>enrutación</a:t>
            </a:r>
            <a:r>
              <a:rPr lang="es-ES" sz="4000" b="1" dirty="0">
                <a:solidFill>
                  <a:srgbClr val="00B0F0"/>
                </a:solidFill>
              </a:rPr>
              <a:t> </a:t>
            </a:r>
            <a:r>
              <a:rPr lang="es-ES" sz="4000" dirty="0"/>
              <a:t>requiere </a:t>
            </a:r>
            <a:r>
              <a:rPr lang="es-ES" sz="4000" b="1" i="1" dirty="0"/>
              <a:t>condicionales</a:t>
            </a:r>
            <a:r>
              <a:rPr lang="es-ES" sz="4000" b="1" dirty="0"/>
              <a:t>(</a:t>
            </a:r>
            <a:r>
              <a:rPr lang="es-ES" sz="4000" b="1" dirty="0" err="1"/>
              <a:t>if</a:t>
            </a:r>
            <a:r>
              <a:rPr lang="es-ES" sz="4000" b="1" dirty="0"/>
              <a:t>)</a:t>
            </a:r>
            <a:r>
              <a:rPr lang="es-ES" sz="4000" dirty="0"/>
              <a:t> dependiendo de la </a:t>
            </a:r>
            <a:r>
              <a:rPr lang="es-ES" sz="4000" b="1" dirty="0"/>
              <a:t>ubicación.</a:t>
            </a:r>
            <a:endParaRPr lang="es-ES" sz="4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37548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F82FD7-F24E-528C-463D-F1E1F6E50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5668DB-5338-D889-735C-D3203180B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</a:t>
            </a:r>
          </a:p>
        </p:txBody>
      </p:sp>
    </p:spTree>
    <p:extLst>
      <p:ext uri="{BB962C8B-B14F-4D97-AF65-F5344CB8AC3E}">
        <p14:creationId xmlns:p14="http://schemas.microsoft.com/office/powerpoint/2010/main" val="20343460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90798-71BB-2AA8-2CA1-8BDFC9201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FFD2B-3A93-F05C-F408-7B58D3375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CODIGO: </a:t>
            </a:r>
            <a:r>
              <a:rPr lang="es-ES" b="1" dirty="0">
                <a:solidFill>
                  <a:srgbClr val="00B0F0"/>
                </a:solidFill>
              </a:rPr>
              <a:t>Reciclar </a:t>
            </a:r>
            <a:r>
              <a:rPr lang="es-ES" b="1">
                <a:solidFill>
                  <a:srgbClr val="00B0F0"/>
                </a:solidFill>
              </a:rPr>
              <a:t>código</a:t>
            </a:r>
            <a:endParaRPr lang="es-ES" b="1" dirty="0">
              <a:solidFill>
                <a:srgbClr val="00B0F0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D55B78-E8C3-3C31-E6E6-43D84723D9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262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4000" dirty="0"/>
              <a:t>Uso </a:t>
            </a:r>
            <a:r>
              <a:rPr lang="es-ES" sz="4000" b="1" dirty="0">
                <a:solidFill>
                  <a:srgbClr val="00B0F0"/>
                </a:solidFill>
              </a:rPr>
              <a:t>Plantillas </a:t>
            </a:r>
            <a:r>
              <a:rPr lang="es-ES" sz="4000" dirty="0"/>
              <a:t>propias:</a:t>
            </a:r>
          </a:p>
          <a:p>
            <a:r>
              <a:rPr lang="es-ES" sz="4000" dirty="0"/>
              <a:t>En </a:t>
            </a:r>
            <a:r>
              <a:rPr lang="es-ES" sz="4000" b="1" dirty="0"/>
              <a:t>Pastillas</a:t>
            </a:r>
            <a:r>
              <a:rPr lang="es-ES" sz="4000" dirty="0"/>
              <a:t> y en </a:t>
            </a:r>
            <a:r>
              <a:rPr lang="es-ES" sz="4000" b="1" dirty="0" err="1"/>
              <a:t>Pelicula</a:t>
            </a:r>
            <a:r>
              <a:rPr lang="es-ES" sz="4000" b="1" dirty="0"/>
              <a:t> seleccionada</a:t>
            </a:r>
            <a:endParaRPr lang="es-ES" sz="4000" dirty="0"/>
          </a:p>
          <a:p>
            <a:r>
              <a:rPr lang="es-ES" sz="4000" dirty="0"/>
              <a:t>Es </a:t>
            </a:r>
            <a:r>
              <a:rPr lang="es-ES" sz="4000" dirty="0" err="1"/>
              <a:t>codigo</a:t>
            </a:r>
            <a:r>
              <a:rPr lang="es-ES" sz="4000" dirty="0"/>
              <a:t> </a:t>
            </a:r>
            <a:r>
              <a:rPr lang="es-ES" sz="4000" b="1" dirty="0" err="1"/>
              <a:t>Htlm</a:t>
            </a:r>
            <a:r>
              <a:rPr lang="es-ES" sz="4000" dirty="0"/>
              <a:t> incrustado en </a:t>
            </a:r>
            <a:r>
              <a:rPr lang="es-ES" sz="4000" b="1" dirty="0" err="1">
                <a:solidFill>
                  <a:srgbClr val="000000"/>
                </a:solidFill>
              </a:rPr>
              <a:t>Php</a:t>
            </a:r>
            <a:endParaRPr lang="es-ES" sz="4000" dirty="0" err="1"/>
          </a:p>
          <a:p>
            <a:r>
              <a:rPr lang="es-ES" sz="4000" dirty="0"/>
              <a:t>Se rellenan de forma </a:t>
            </a:r>
            <a:r>
              <a:rPr lang="es-ES" sz="4000" b="1" dirty="0"/>
              <a:t>procedural</a:t>
            </a:r>
          </a:p>
          <a:p>
            <a:r>
              <a:rPr lang="es-ES" sz="4000" dirty="0"/>
              <a:t>Mediante consultas a base de datos</a:t>
            </a:r>
          </a:p>
        </p:txBody>
      </p:sp>
    </p:spTree>
    <p:extLst>
      <p:ext uri="{BB962C8B-B14F-4D97-AF65-F5344CB8AC3E}">
        <p14:creationId xmlns:p14="http://schemas.microsoft.com/office/powerpoint/2010/main" val="34879799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E5FE39-2957-B3BA-3BA5-C069512C42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758DD6-D439-A05B-5E33-B6CF57EEC4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C1BE5BF1-1B41-7F8C-3694-20B4126CE84E}"/>
              </a:ext>
            </a:extLst>
          </p:cNvPr>
          <p:cNvSpPr txBox="1">
            <a:spLocks/>
          </p:cNvSpPr>
          <p:nvPr/>
        </p:nvSpPr>
        <p:spPr>
          <a:xfrm>
            <a:off x="7595782" y="365125"/>
            <a:ext cx="4343457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CODIGO: </a:t>
            </a:r>
            <a:r>
              <a:rPr lang="es-ES" b="1" dirty="0">
                <a:solidFill>
                  <a:srgbClr val="00B0F0"/>
                </a:solidFill>
              </a:rPr>
              <a:t>Reciclar 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principal_page.php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  <a:endParaRPr lang="es-ES" dirty="0"/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EA31397D-024F-7F1F-92A1-8704268C1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74" y="0"/>
            <a:ext cx="7566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7538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030B28-522C-2D23-FE26-29B814A06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F1D2CF-F479-7FC7-A8B8-E49D9BD468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F0CBF3D-A39E-FAA5-5797-D0ABC10DAC51}"/>
              </a:ext>
            </a:extLst>
          </p:cNvPr>
          <p:cNvSpPr txBox="1">
            <a:spLocks/>
          </p:cNvSpPr>
          <p:nvPr/>
        </p:nvSpPr>
        <p:spPr>
          <a:xfrm>
            <a:off x="7595782" y="365125"/>
            <a:ext cx="4343457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CODIGO: </a:t>
            </a:r>
            <a:r>
              <a:rPr lang="es-ES" b="1" dirty="0">
                <a:solidFill>
                  <a:srgbClr val="00B0F0"/>
                </a:solidFill>
              </a:rPr>
              <a:t>Reciclar 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pastilla.php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  <a:endParaRPr lang="es-ES" dirty="0"/>
          </a:p>
        </p:txBody>
      </p:sp>
      <p:pic>
        <p:nvPicPr>
          <p:cNvPr id="6" name="Imagen 5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109730D7-300E-398D-3C8D-11D18035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" y="3252"/>
            <a:ext cx="7421368" cy="685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423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B8B080-5B79-50E9-9037-0812308A7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633A6D4-3E71-5B07-B504-CAC2DCD12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2" name="Imagen 1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0144FCA0-AEA2-939A-5595-EB70EA75A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71" y="1064696"/>
            <a:ext cx="9762878" cy="6008193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FF5FCD7A-CE2F-7921-BDCA-DA525FE41120}"/>
              </a:ext>
            </a:extLst>
          </p:cNvPr>
          <p:cNvSpPr txBox="1">
            <a:spLocks/>
          </p:cNvSpPr>
          <p:nvPr/>
        </p:nvSpPr>
        <p:spPr>
          <a:xfrm>
            <a:off x="8343404" y="3772558"/>
            <a:ext cx="3854627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CODIGO: </a:t>
            </a:r>
            <a:r>
              <a:rPr lang="es-ES" b="1" dirty="0">
                <a:solidFill>
                  <a:srgbClr val="00B0F0"/>
                </a:solidFill>
              </a:rPr>
              <a:t>Reciclar</a:t>
            </a:r>
            <a:br>
              <a:rPr lang="es-ES" b="1" dirty="0">
                <a:solidFill>
                  <a:srgbClr val="00B0F0"/>
                </a:solidFill>
              </a:rPr>
            </a:br>
            <a:r>
              <a:rPr lang="es-ES" b="1" dirty="0">
                <a:solidFill>
                  <a:srgbClr val="00B0F0"/>
                </a:solidFill>
              </a:rPr>
              <a:t>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template_pastilla.php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9695474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90BC7-AC64-C9F6-C7ED-186B3A9121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661E38-B516-4B73-F90C-4B71E69443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0CDEDD23-ED77-13B5-CECA-0875F4896DE4}"/>
              </a:ext>
            </a:extLst>
          </p:cNvPr>
          <p:cNvSpPr txBox="1">
            <a:spLocks/>
          </p:cNvSpPr>
          <p:nvPr/>
        </p:nvSpPr>
        <p:spPr>
          <a:xfrm>
            <a:off x="7595782" y="365125"/>
            <a:ext cx="4343457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CODIGO: </a:t>
            </a:r>
            <a:r>
              <a:rPr lang="es-ES" b="1" dirty="0">
                <a:solidFill>
                  <a:srgbClr val="00B0F0"/>
                </a:solidFill>
              </a:rPr>
              <a:t>Reciclar 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controler_pelicula.php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  <a:endParaRPr lang="es-ES" dirty="0"/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60390C83-2C18-8A11-BA59-80B5F62B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8" y="0"/>
            <a:ext cx="76030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40478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DC06D-0D30-6682-8688-C5E64BAC7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56C33F-3C5C-5A9A-A912-07B056FDD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6F7A0D4C-2727-0691-1531-1FAA61681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3" y="0"/>
            <a:ext cx="7238082" cy="6858000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AB9D8848-4F7C-626C-F0EA-84FB307DC356}"/>
              </a:ext>
            </a:extLst>
          </p:cNvPr>
          <p:cNvSpPr txBox="1">
            <a:spLocks/>
          </p:cNvSpPr>
          <p:nvPr/>
        </p:nvSpPr>
        <p:spPr>
          <a:xfrm>
            <a:off x="6991933" y="365125"/>
            <a:ext cx="4947306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CODIGO:</a:t>
            </a:r>
            <a:br>
              <a:rPr lang="es-ES" dirty="0"/>
            </a:br>
            <a:r>
              <a:rPr lang="es-ES" b="1" dirty="0">
                <a:solidFill>
                  <a:srgbClr val="00B0F0"/>
                </a:solidFill>
              </a:rPr>
              <a:t>Reciclar 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pelicula_seleccionada.php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1575210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F0F61D-93E7-2854-FB02-8A0FBCE69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FC10FA-15A5-7F49-6579-E1D2F2B2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5" name="Imagen 4" descr="Texto&#10;&#10;El contenido generado por IA puede ser incorrecto.">
            <a:extLst>
              <a:ext uri="{FF2B5EF4-FFF2-40B4-BE49-F238E27FC236}">
                <a16:creationId xmlns:a16="http://schemas.microsoft.com/office/drawing/2014/main" id="{505FF86D-613B-3CDB-AE15-4DF10867E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207" y="0"/>
            <a:ext cx="8777216" cy="671761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8F28B499-3572-210A-A829-1052FD0245F1}"/>
              </a:ext>
            </a:extLst>
          </p:cNvPr>
          <p:cNvSpPr txBox="1">
            <a:spLocks/>
          </p:cNvSpPr>
          <p:nvPr/>
        </p:nvSpPr>
        <p:spPr>
          <a:xfrm>
            <a:off x="6833782" y="4448295"/>
            <a:ext cx="4947306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/>
              <a:t>CODIGO: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B0F0"/>
                </a:solidFill>
              </a:rPr>
              <a:t>Reciclar 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pelicula_seleccionada.php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1960520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613D4B-93CE-C31D-84B3-F80A8A28AC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1E2000F-2DD6-5292-561C-1C31B31871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1911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s-ES" sz="40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es-ES" dirty="0">
              <a:solidFill>
                <a:srgbClr val="00B0F0"/>
              </a:solidFill>
            </a:endParaRPr>
          </a:p>
        </p:txBody>
      </p:sp>
      <p:pic>
        <p:nvPicPr>
          <p:cNvPr id="2" name="Imagen 1" descr="Escala de tiempo&#10;&#10;El contenido generado por IA puede ser incorrecto.">
            <a:extLst>
              <a:ext uri="{FF2B5EF4-FFF2-40B4-BE49-F238E27FC236}">
                <a16:creationId xmlns:a16="http://schemas.microsoft.com/office/drawing/2014/main" id="{4C29400A-0F6B-F5C4-2EAC-5A1E2D055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41" y="-270"/>
            <a:ext cx="10061455" cy="5147633"/>
          </a:xfrm>
          <a:prstGeom prst="rect">
            <a:avLst/>
          </a:prstGeom>
        </p:spPr>
      </p:pic>
      <p:sp>
        <p:nvSpPr>
          <p:cNvPr id="12" name="Título 1">
            <a:extLst>
              <a:ext uri="{FF2B5EF4-FFF2-40B4-BE49-F238E27FC236}">
                <a16:creationId xmlns:a16="http://schemas.microsoft.com/office/drawing/2014/main" id="{B1B77D7C-B4CE-CC96-DCA4-FD052A243717}"/>
              </a:ext>
            </a:extLst>
          </p:cNvPr>
          <p:cNvSpPr txBox="1">
            <a:spLocks/>
          </p:cNvSpPr>
          <p:nvPr/>
        </p:nvSpPr>
        <p:spPr>
          <a:xfrm>
            <a:off x="6833782" y="4448295"/>
            <a:ext cx="4947306" cy="24062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ES" dirty="0"/>
              <a:t>CODIGO: </a:t>
            </a:r>
            <a:br>
              <a:rPr lang="es-ES" dirty="0">
                <a:solidFill>
                  <a:srgbClr val="000000"/>
                </a:solidFill>
              </a:rPr>
            </a:br>
            <a:r>
              <a:rPr lang="es-ES" b="1" dirty="0">
                <a:solidFill>
                  <a:srgbClr val="00B0F0"/>
                </a:solidFill>
              </a:rPr>
              <a:t>Reciclar código </a:t>
            </a:r>
            <a:r>
              <a:rPr lang="es-ES" sz="3200" dirty="0">
                <a:solidFill>
                  <a:srgbClr val="FFC000"/>
                </a:solidFill>
              </a:rPr>
              <a:t>[</a:t>
            </a:r>
            <a:r>
              <a:rPr lang="es-ES" sz="3200" dirty="0" err="1">
                <a:solidFill>
                  <a:srgbClr val="FFC000"/>
                </a:solidFill>
              </a:rPr>
              <a:t>pelicula_seleccionada.php</a:t>
            </a:r>
            <a:r>
              <a:rPr lang="es-ES" sz="3200" dirty="0">
                <a:solidFill>
                  <a:srgbClr val="FFC000"/>
                </a:solidFill>
              </a:rPr>
              <a:t>]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478571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9E075-075F-831D-1ADC-1B23F4715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r>
              <a:rPr lang="es-ES" dirty="0">
                <a:solidFill>
                  <a:schemeClr val="accent4"/>
                </a:solidFill>
              </a:rPr>
              <a:t>Identidad Grafica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50FBE94-0529-F8E5-9DE8-40A6C4C9A3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58264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Estilo: </a:t>
            </a:r>
            <a:r>
              <a:rPr lang="es-ES" dirty="0"/>
              <a:t>Minimalismo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/>
              <a:t>Espaciado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/>
              <a:t>Grandes imágenes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/>
              <a:t>Texto y pesos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s-ES" dirty="0"/>
              <a:t>Colores planos-Cero textura</a:t>
            </a:r>
          </a:p>
          <a:p>
            <a:pPr lvl="1">
              <a:buFont typeface="Courier New" panose="020B0604020202020204" pitchFamily="34" charset="0"/>
              <a:buChar char="o"/>
            </a:pPr>
            <a:endParaRPr lang="es-ES" dirty="0"/>
          </a:p>
          <a:p>
            <a:r>
              <a:rPr lang="es-ES" b="1" dirty="0" err="1"/>
              <a:t>Tipografia</a:t>
            </a:r>
            <a:r>
              <a:rPr lang="es-ES" b="1" dirty="0"/>
              <a:t>: </a:t>
            </a:r>
            <a:r>
              <a:rPr lang="es-ES" dirty="0"/>
              <a:t>Sans-Serif</a:t>
            </a:r>
            <a:endParaRPr lang="es-ES"/>
          </a:p>
          <a:p>
            <a:r>
              <a:rPr lang="es-ES" b="1" dirty="0"/>
              <a:t>Colores:</a:t>
            </a:r>
            <a:r>
              <a:rPr lang="es-ES" dirty="0"/>
              <a:t> Amarillos, blancos, </a:t>
            </a:r>
            <a:r>
              <a:rPr lang="es-ES" dirty="0" err="1"/>
              <a:t>grises,verde</a:t>
            </a:r>
            <a:r>
              <a:rPr lang="es-ES" dirty="0"/>
              <a:t> y azul.</a:t>
            </a:r>
          </a:p>
          <a:p>
            <a:pPr marL="0" indent="0">
              <a:buNone/>
            </a:pPr>
            <a:endParaRPr lang="es-ES" dirty="0"/>
          </a:p>
          <a:p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554944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CD0C25-8BDA-ED2A-7F36-C4054B39F6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F99015-1D23-7C95-1F1E-EC291EF85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DISEÑOS: </a:t>
            </a:r>
            <a:r>
              <a:rPr lang="es-ES" dirty="0">
                <a:solidFill>
                  <a:schemeClr val="accent4"/>
                </a:solidFill>
              </a:rPr>
              <a:t>Identidad Grafica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C77AEEB-BB74-6CEE-A228-9D46CF51F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34261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b="1" dirty="0"/>
              <a:t>Logo:</a:t>
            </a:r>
            <a:endParaRPr lang="es-ES" dirty="0"/>
          </a:p>
          <a:p>
            <a:endParaRPr lang="es-ES" sz="240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14646AF-1EF9-6D2E-9A68-4DC310A364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9865" y="2018270"/>
            <a:ext cx="4139514" cy="4160109"/>
          </a:xfrm>
          <a:prstGeom prst="rect">
            <a:avLst/>
          </a:prstGeom>
        </p:spPr>
      </p:pic>
      <p:pic>
        <p:nvPicPr>
          <p:cNvPr id="4" name="Imagen 3" descr="Imagen que contiene Icono&#10;&#10;El contenido generado por IA puede ser incorrecto.">
            <a:extLst>
              <a:ext uri="{FF2B5EF4-FFF2-40B4-BE49-F238E27FC236}">
                <a16:creationId xmlns:a16="http://schemas.microsoft.com/office/drawing/2014/main" id="{268FF609-B2BC-4A14-1AF1-695B4717A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418" y="2022904"/>
            <a:ext cx="4130246" cy="415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86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03C29-FE40-4FA5-0B97-188962E46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Gráfico de rectángulos&#10;&#10;El contenido generado por IA puede ser incorrecto.">
            <a:extLst>
              <a:ext uri="{FF2B5EF4-FFF2-40B4-BE49-F238E27FC236}">
                <a16:creationId xmlns:a16="http://schemas.microsoft.com/office/drawing/2014/main" id="{1CF7C633-9EE8-A30B-AB19-E1B8FEC59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2639" y="453081"/>
            <a:ext cx="8385237" cy="640491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341133-70A3-D7F4-B845-973C50A70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4233"/>
            <a:ext cx="2545492" cy="266421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DISEÑOS:</a:t>
            </a:r>
            <a:br>
              <a:rPr lang="es-ES" dirty="0"/>
            </a:br>
            <a:r>
              <a:rPr lang="es-ES" dirty="0">
                <a:solidFill>
                  <a:schemeClr val="accent4"/>
                </a:solidFill>
              </a:rPr>
              <a:t>Identidad Grafica</a:t>
            </a:r>
          </a:p>
        </p:txBody>
      </p:sp>
    </p:spTree>
    <p:extLst>
      <p:ext uri="{BB962C8B-B14F-4D97-AF65-F5344CB8AC3E}">
        <p14:creationId xmlns:p14="http://schemas.microsoft.com/office/powerpoint/2010/main" val="183651149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1765</Words>
  <Application>Microsoft Office PowerPoint</Application>
  <PresentationFormat>Panorámica</PresentationFormat>
  <Paragraphs>276</Paragraphs>
  <Slides>67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67</vt:i4>
      </vt:variant>
    </vt:vector>
  </HeadingPairs>
  <TitlesOfParts>
    <vt:vector size="75" baseType="lpstr">
      <vt:lpstr>Aptos</vt:lpstr>
      <vt:lpstr>Aptos Display</vt:lpstr>
      <vt:lpstr>Arial</vt:lpstr>
      <vt:lpstr>Arial,Sans-Serif</vt:lpstr>
      <vt:lpstr>Courier New</vt:lpstr>
      <vt:lpstr>Courier New,monospace</vt:lpstr>
      <vt:lpstr>Wingdings</vt:lpstr>
      <vt:lpstr>Tema de Office</vt:lpstr>
      <vt:lpstr>Wikicine</vt:lpstr>
      <vt:lpstr>Presentación de PowerPoint</vt:lpstr>
      <vt:lpstr>WIKICINE</vt:lpstr>
      <vt:lpstr>El NOMBRE</vt:lpstr>
      <vt:lpstr>MAPA DEL SITIO</vt:lpstr>
      <vt:lpstr>DISEÑOS</vt:lpstr>
      <vt:lpstr>DISEÑOS: Identidad Grafica</vt:lpstr>
      <vt:lpstr>DISEÑOS: Identidad Grafica</vt:lpstr>
      <vt:lpstr>DISEÑOS: Identidad Grafica</vt:lpstr>
      <vt:lpstr>DISEÑOS: Identidad Grafica</vt:lpstr>
      <vt:lpstr>DISEÑOS: PASTILLAS</vt:lpstr>
      <vt:lpstr>DISEÑOS: PASTILLAS</vt:lpstr>
      <vt:lpstr>DISEÑOS:  Pelicula seleccionada</vt:lpstr>
      <vt:lpstr>DISEÑOS:  Pelicula seleccionada</vt:lpstr>
      <vt:lpstr>DISEÑOS:  Pelicula seleccionada</vt:lpstr>
      <vt:lpstr>DISEÑOS:  Pelicula seleccionada</vt:lpstr>
      <vt:lpstr>DISEÑOS:  Pelicula seleccionada</vt:lpstr>
      <vt:lpstr>DISEÑOS:  Pelicula seleccionada</vt:lpstr>
      <vt:lpstr>DISEÑOS:  Pelicula seleccionada</vt:lpstr>
      <vt:lpstr>SESIONES</vt:lpstr>
      <vt:lpstr>SESIONES</vt:lpstr>
      <vt:lpstr>SESIONES: No registrado</vt:lpstr>
      <vt:lpstr>SESIONES: No registrado</vt:lpstr>
      <vt:lpstr>SESIONES: No registrado</vt:lpstr>
      <vt:lpstr>SESIONES: No registrado</vt:lpstr>
      <vt:lpstr>SESIONES: Registrado</vt:lpstr>
      <vt:lpstr>SESIONES: Registrado</vt:lpstr>
      <vt:lpstr>SESIONES: Registrado</vt:lpstr>
      <vt:lpstr>SESIONES:  Registrado</vt:lpstr>
      <vt:lpstr>SESIONES:  Registrado</vt:lpstr>
      <vt:lpstr>TECNOLOGIAS</vt:lpstr>
      <vt:lpstr>TECNOLOGIAS</vt:lpstr>
      <vt:lpstr>TECNOLOGIAS</vt:lpstr>
      <vt:lpstr>Recursos de SOFTWARE</vt:lpstr>
      <vt:lpstr>Recursos de SOFT-WARE</vt:lpstr>
      <vt:lpstr>BASE DE DATOS</vt:lpstr>
      <vt:lpstr>BASE DE DATOS</vt:lpstr>
      <vt:lpstr>BASE DE DATOS: RELACIONAL</vt:lpstr>
      <vt:lpstr>Presentación de PowerPoint</vt:lpstr>
      <vt:lpstr>PRUEBAS</vt:lpstr>
      <vt:lpstr>PATRON Modelo-Vista-Controlador [M.V.C.]</vt:lpstr>
      <vt:lpstr>PATRON Modelo</vt:lpstr>
      <vt:lpstr>PATRON Modelo</vt:lpstr>
      <vt:lpstr>PATRON Modelo</vt:lpstr>
      <vt:lpstr>PATRON Vista</vt:lpstr>
      <vt:lpstr>PATRON Controler</vt:lpstr>
      <vt:lpstr>PATRON Controler</vt:lpstr>
      <vt:lpstr>DESARROLLO</vt:lpstr>
      <vt:lpstr>DESARROLLO: IDEA VS EJECUCION</vt:lpstr>
      <vt:lpstr>DESARROLLO: IDEA VS EJECUCION</vt:lpstr>
      <vt:lpstr>DESARROLLO: IDEA VS EJECUCION</vt:lpstr>
      <vt:lpstr>DESARROLLO: IDEA VS EJECUCION</vt:lpstr>
      <vt:lpstr>DESARROLLO: IDEA VS EJECUCION</vt:lpstr>
      <vt:lpstr>DESARROLLO: MEJORAS</vt:lpstr>
      <vt:lpstr>CODIGO</vt:lpstr>
      <vt:lpstr>CODIGO: SweetAlert2</vt:lpstr>
      <vt:lpstr>CODIGO: SweetAlert2 Estilo personalizado</vt:lpstr>
      <vt:lpstr>CODIGO: SweetAlert2  Bloque[html] personalizado</vt:lpstr>
      <vt:lpstr>CODIGO: Reciclar código</vt:lpstr>
      <vt:lpstr>CODIGO: Reciclar código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LUIS GUILLERMO CONTRERAS CONTRERAS</cp:lastModifiedBy>
  <cp:revision>2618</cp:revision>
  <dcterms:created xsi:type="dcterms:W3CDTF">2025-05-18T13:33:07Z</dcterms:created>
  <dcterms:modified xsi:type="dcterms:W3CDTF">2025-05-20T16:29:09Z</dcterms:modified>
</cp:coreProperties>
</file>